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70" r:id="rId9"/>
    <p:sldId id="261" r:id="rId10"/>
    <p:sldId id="271" r:id="rId11"/>
    <p:sldId id="273" r:id="rId12"/>
    <p:sldId id="266" r:id="rId13"/>
    <p:sldId id="267" r:id="rId14"/>
    <p:sldId id="275" r:id="rId15"/>
    <p:sldId id="269" r:id="rId16"/>
  </p:sldIdLst>
  <p:sldSz cx="18288000" cy="10287000"/>
  <p:notesSz cx="6858000" cy="9144000"/>
  <p:embeddedFontLst>
    <p:embeddedFont>
      <p:font typeface="Arial Bold" panose="020B0802020202020204" pitchFamily="34" charset="77"/>
      <p:regular r:id="rId17"/>
      <p:bold r:id="rId18"/>
    </p:embeddedFont>
    <p:embeddedFont>
      <p:font typeface="DM Sans" pitchFamily="2" charset="77"/>
      <p:regular r:id="rId19"/>
      <p:bold r:id="rId20"/>
      <p:italic r:id="rId21"/>
      <p:boldItalic r:id="rId22"/>
    </p:embeddedFont>
    <p:embeddedFont>
      <p:font typeface="TT Hoves Bold" panose="02000003020000060003" pitchFamily="2" charset="0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A4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9E10FF-001A-764F-98C6-809303F19579}" v="101" dt="2024-12-05T10:04:31.885"/>
    <p1510:client id="{2BFB7805-4653-EBC0-6929-34F7C48B440C}" v="9" dt="2024-12-04T19:53:22.198"/>
    <p1510:client id="{468AB848-D54C-7B63-0AB9-58EA2B804007}" v="16" dt="2024-12-04T21:32:25.686"/>
    <p1510:client id="{73FE4A3C-EAA2-AF4A-B665-7AC361931E73}" v="1" dt="2024-12-06T10:41:30.380"/>
    <p1510:client id="{BB661281-90D0-F8C8-34A8-5023A8CAE9D8}" v="4" dt="2024-12-04T19:46:44.816"/>
    <p1510:client id="{C95E9D6D-05D2-E14F-8AB3-1687BECFAF93}" v="196" dt="2024-12-05T10:11:25.280"/>
    <p1510:client id="{D454508E-7297-F044-A280-4F35EF1F3801}" v="2" dt="2024-12-05T10:30:42.750"/>
    <p1510:client id="{E9268394-A5CA-D9F3-B0AC-79E666A94DD7}" v="99" dt="2024-12-04T13:51:11.9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81"/>
  </p:normalViewPr>
  <p:slideViewPr>
    <p:cSldViewPr snapToGrid="0">
      <p:cViewPr varScale="1">
        <p:scale>
          <a:sx n="89" d="100"/>
          <a:sy n="89" d="100"/>
        </p:scale>
        <p:origin x="168" y="4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4.fntdata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8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elvebs.github.io/AuroraCapm/" TargetMode="Externa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lvebs.github.io/AuroraCapm/" TargetMode="External"/><Relationship Id="rId5" Type="http://schemas.openxmlformats.org/officeDocument/2006/relationships/image" Target="../media/image33.sv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lvebs.github.io/AuroraCapm/" TargetMode="External"/><Relationship Id="rId5" Type="http://schemas.openxmlformats.org/officeDocument/2006/relationships/image" Target="../media/image36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elvebs.github.io/AuroraCapm/" TargetMode="External"/><Relationship Id="rId4" Type="http://schemas.openxmlformats.org/officeDocument/2006/relationships/image" Target="../media/image3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hyperlink" Target="https://elvebs.github.io/AuroraCapm/" TargetMode="Externa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5.svg"/><Relationship Id="rId7" Type="http://schemas.openxmlformats.org/officeDocument/2006/relationships/image" Target="../media/image11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5" Type="http://schemas.openxmlformats.org/officeDocument/2006/relationships/hyperlink" Target="https://elvebs.github.io/AuroraCapm/" TargetMode="Externa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hyperlink" Target="https://elvebs.github.io/AuroraCapm/" TargetMode="Externa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5.svg"/><Relationship Id="rId7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hyperlink" Target="https://elvebs.github.io/AuroraCapm/" TargetMode="Externa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svg"/><Relationship Id="rId7" Type="http://schemas.openxmlformats.org/officeDocument/2006/relationships/hyperlink" Target="https://elvebs.github.io/AuroraCapm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9.svg"/><Relationship Id="rId7" Type="http://schemas.openxmlformats.org/officeDocument/2006/relationships/hyperlink" Target="https://elvebs.github.io/AuroraCapm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hyperlink" Target="https://elvebs.github.io/AuroraCap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lvebs.github.io/AuroraCapm/" TargetMode="External"/><Relationship Id="rId5" Type="http://schemas.openxmlformats.org/officeDocument/2006/relationships/image" Target="../media/image30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30850" cy="10287000"/>
          </a:xfrm>
          <a:custGeom>
            <a:avLst/>
            <a:gdLst/>
            <a:ahLst/>
            <a:cxnLst/>
            <a:rect l="l" t="t" r="r" b="b"/>
            <a:pathLst>
              <a:path w="18230850" h="10287000">
                <a:moveTo>
                  <a:pt x="0" y="0"/>
                </a:moveTo>
                <a:lnTo>
                  <a:pt x="18230850" y="0"/>
                </a:lnTo>
                <a:lnTo>
                  <a:pt x="182308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t="-1001" b="-17054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5604605" y="9126217"/>
            <a:ext cx="12683395" cy="28575"/>
          </a:xfrm>
          <a:custGeom>
            <a:avLst/>
            <a:gdLst/>
            <a:ahLst/>
            <a:cxnLst/>
            <a:rect l="l" t="t" r="r" b="b"/>
            <a:pathLst>
              <a:path w="12683395" h="28575">
                <a:moveTo>
                  <a:pt x="0" y="0"/>
                </a:moveTo>
                <a:lnTo>
                  <a:pt x="12683395" y="0"/>
                </a:lnTo>
                <a:lnTo>
                  <a:pt x="12683395" y="28575"/>
                </a:lnTo>
                <a:lnTo>
                  <a:pt x="0" y="285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7855925" y="965521"/>
            <a:ext cx="2525268" cy="2327424"/>
            <a:chOff x="0" y="0"/>
            <a:chExt cx="2525268" cy="2327427"/>
          </a:xfrm>
        </p:grpSpPr>
        <p:sp>
          <p:nvSpPr>
            <p:cNvPr id="7" name="Freeform 7"/>
            <p:cNvSpPr/>
            <p:nvPr/>
          </p:nvSpPr>
          <p:spPr>
            <a:xfrm>
              <a:off x="1828292" y="1142746"/>
              <a:ext cx="633476" cy="1120902"/>
            </a:xfrm>
            <a:custGeom>
              <a:avLst/>
              <a:gdLst/>
              <a:ahLst/>
              <a:cxnLst/>
              <a:rect l="l" t="t" r="r" b="b"/>
              <a:pathLst>
                <a:path w="633476" h="1120902">
                  <a:moveTo>
                    <a:pt x="114681" y="0"/>
                  </a:moveTo>
                  <a:lnTo>
                    <a:pt x="0" y="233934"/>
                  </a:lnTo>
                  <a:lnTo>
                    <a:pt x="410591" y="1120902"/>
                  </a:lnTo>
                  <a:lnTo>
                    <a:pt x="633476" y="1120902"/>
                  </a:lnTo>
                  <a:lnTo>
                    <a:pt x="114681" y="0"/>
                  </a:lnTo>
                </a:path>
              </a:pathLst>
            </a:custGeom>
            <a:solidFill>
              <a:srgbClr val="355172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8" name="Freeform 8"/>
            <p:cNvSpPr/>
            <p:nvPr/>
          </p:nvSpPr>
          <p:spPr>
            <a:xfrm>
              <a:off x="892048" y="63500"/>
              <a:ext cx="850646" cy="1283081"/>
            </a:xfrm>
            <a:custGeom>
              <a:avLst/>
              <a:gdLst/>
              <a:ahLst/>
              <a:cxnLst/>
              <a:rect l="l" t="t" r="r" b="b"/>
              <a:pathLst>
                <a:path w="850646" h="1283081">
                  <a:moveTo>
                    <a:pt x="551434" y="481711"/>
                  </a:moveTo>
                  <a:lnTo>
                    <a:pt x="736092" y="880618"/>
                  </a:lnTo>
                  <a:lnTo>
                    <a:pt x="850646" y="646557"/>
                  </a:lnTo>
                  <a:lnTo>
                    <a:pt x="551434" y="0"/>
                  </a:lnTo>
                  <a:lnTo>
                    <a:pt x="0" y="1191641"/>
                  </a:lnTo>
                  <a:lnTo>
                    <a:pt x="180594" y="1283081"/>
                  </a:lnTo>
                  <a:lnTo>
                    <a:pt x="551434" y="481711"/>
                  </a:lnTo>
                </a:path>
              </a:pathLst>
            </a:custGeom>
            <a:solidFill>
              <a:srgbClr val="355172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9" name="Freeform 9"/>
            <p:cNvSpPr/>
            <p:nvPr/>
          </p:nvSpPr>
          <p:spPr>
            <a:xfrm>
              <a:off x="52705" y="116205"/>
              <a:ext cx="2074418" cy="2147824"/>
            </a:xfrm>
            <a:custGeom>
              <a:avLst/>
              <a:gdLst/>
              <a:ahLst/>
              <a:cxnLst/>
              <a:rect l="l" t="t" r="r" b="b"/>
              <a:pathLst>
                <a:path w="2074418" h="2147824">
                  <a:moveTo>
                    <a:pt x="2074418" y="0"/>
                  </a:moveTo>
                  <a:lnTo>
                    <a:pt x="1782953" y="594868"/>
                  </a:lnTo>
                  <a:lnTo>
                    <a:pt x="1735328" y="692023"/>
                  </a:lnTo>
                  <a:lnTo>
                    <a:pt x="1620774" y="925957"/>
                  </a:lnTo>
                  <a:lnTo>
                    <a:pt x="1573149" y="1023112"/>
                  </a:lnTo>
                  <a:lnTo>
                    <a:pt x="1413637" y="1348740"/>
                  </a:lnTo>
                  <a:cubicBezTo>
                    <a:pt x="1395349" y="1386078"/>
                    <a:pt x="1363599" y="1413891"/>
                    <a:pt x="1324229" y="1427099"/>
                  </a:cubicBezTo>
                  <a:cubicBezTo>
                    <a:pt x="1308100" y="1432433"/>
                    <a:pt x="1291590" y="1435100"/>
                    <a:pt x="1275207" y="1435100"/>
                  </a:cubicBezTo>
                  <a:cubicBezTo>
                    <a:pt x="1251331" y="1435100"/>
                    <a:pt x="1227582" y="1429512"/>
                    <a:pt x="1205738" y="1418336"/>
                  </a:cubicBezTo>
                  <a:lnTo>
                    <a:pt x="1059561" y="1344295"/>
                  </a:lnTo>
                  <a:lnTo>
                    <a:pt x="984631" y="1306322"/>
                  </a:lnTo>
                  <a:lnTo>
                    <a:pt x="804037" y="1214882"/>
                  </a:lnTo>
                  <a:lnTo>
                    <a:pt x="729107" y="1176909"/>
                  </a:lnTo>
                  <a:lnTo>
                    <a:pt x="677799" y="1151001"/>
                  </a:lnTo>
                  <a:cubicBezTo>
                    <a:pt x="626999" y="1125347"/>
                    <a:pt x="572389" y="1112393"/>
                    <a:pt x="517271" y="1112393"/>
                  </a:cubicBezTo>
                  <a:cubicBezTo>
                    <a:pt x="477901" y="1112393"/>
                    <a:pt x="438404" y="1118997"/>
                    <a:pt x="399923" y="1132332"/>
                  </a:cubicBezTo>
                  <a:cubicBezTo>
                    <a:pt x="307721" y="1164209"/>
                    <a:pt x="234442" y="1230630"/>
                    <a:pt x="193421" y="1319149"/>
                  </a:cubicBezTo>
                  <a:lnTo>
                    <a:pt x="44069" y="1641602"/>
                  </a:lnTo>
                  <a:cubicBezTo>
                    <a:pt x="3810" y="1728470"/>
                    <a:pt x="0" y="1825879"/>
                    <a:pt x="33401" y="1915668"/>
                  </a:cubicBezTo>
                  <a:cubicBezTo>
                    <a:pt x="66802" y="2005457"/>
                    <a:pt x="133223" y="2076704"/>
                    <a:pt x="220472" y="2116201"/>
                  </a:cubicBezTo>
                  <a:cubicBezTo>
                    <a:pt x="267843" y="2137664"/>
                    <a:pt x="317500" y="2147824"/>
                    <a:pt x="366522" y="2147824"/>
                  </a:cubicBezTo>
                  <a:cubicBezTo>
                    <a:pt x="501396" y="2147824"/>
                    <a:pt x="630936" y="2070989"/>
                    <a:pt x="691007" y="1941322"/>
                  </a:cubicBezTo>
                  <a:lnTo>
                    <a:pt x="864235" y="1566545"/>
                  </a:lnTo>
                  <a:lnTo>
                    <a:pt x="683641" y="1475105"/>
                  </a:lnTo>
                  <a:lnTo>
                    <a:pt x="507238" y="1856232"/>
                  </a:lnTo>
                  <a:cubicBezTo>
                    <a:pt x="481330" y="1912366"/>
                    <a:pt x="425323" y="1945513"/>
                    <a:pt x="366903" y="1945513"/>
                  </a:cubicBezTo>
                  <a:cubicBezTo>
                    <a:pt x="345694" y="1945513"/>
                    <a:pt x="324231" y="1941068"/>
                    <a:pt x="303784" y="1931797"/>
                  </a:cubicBezTo>
                  <a:cubicBezTo>
                    <a:pt x="266065" y="1914652"/>
                    <a:pt x="237363" y="1883918"/>
                    <a:pt x="222885" y="1845056"/>
                  </a:cubicBezTo>
                  <a:cubicBezTo>
                    <a:pt x="208407" y="1806194"/>
                    <a:pt x="210058" y="1764157"/>
                    <a:pt x="227457" y="1726565"/>
                  </a:cubicBezTo>
                  <a:lnTo>
                    <a:pt x="376809" y="1404239"/>
                  </a:lnTo>
                  <a:cubicBezTo>
                    <a:pt x="394589" y="1366012"/>
                    <a:pt x="426212" y="1337310"/>
                    <a:pt x="466090" y="1323467"/>
                  </a:cubicBezTo>
                  <a:cubicBezTo>
                    <a:pt x="482727" y="1317752"/>
                    <a:pt x="499745" y="1314831"/>
                    <a:pt x="516763" y="1314831"/>
                  </a:cubicBezTo>
                  <a:cubicBezTo>
                    <a:pt x="540639" y="1314831"/>
                    <a:pt x="564261" y="1320419"/>
                    <a:pt x="586232" y="1331595"/>
                  </a:cubicBezTo>
                  <a:lnTo>
                    <a:pt x="643890" y="1360805"/>
                  </a:lnTo>
                  <a:lnTo>
                    <a:pt x="718820" y="1398778"/>
                  </a:lnTo>
                  <a:lnTo>
                    <a:pt x="899414" y="1490218"/>
                  </a:lnTo>
                  <a:lnTo>
                    <a:pt x="974344" y="1528191"/>
                  </a:lnTo>
                  <a:lnTo>
                    <a:pt x="1114171" y="1598930"/>
                  </a:lnTo>
                  <a:cubicBezTo>
                    <a:pt x="1164844" y="1624584"/>
                    <a:pt x="1219581" y="1637538"/>
                    <a:pt x="1274699" y="1637538"/>
                  </a:cubicBezTo>
                  <a:cubicBezTo>
                    <a:pt x="1312799" y="1637538"/>
                    <a:pt x="1351153" y="1631315"/>
                    <a:pt x="1388364" y="1618869"/>
                  </a:cubicBezTo>
                  <a:cubicBezTo>
                    <a:pt x="1479550" y="1588389"/>
                    <a:pt x="1552956" y="1524000"/>
                    <a:pt x="1595247" y="1437767"/>
                  </a:cubicBezTo>
                  <a:lnTo>
                    <a:pt x="1682496" y="1259586"/>
                  </a:lnTo>
                  <a:lnTo>
                    <a:pt x="1730121" y="1162431"/>
                  </a:lnTo>
                  <a:lnTo>
                    <a:pt x="1844802" y="928497"/>
                  </a:lnTo>
                  <a:lnTo>
                    <a:pt x="1892427" y="831342"/>
                  </a:lnTo>
                  <a:lnTo>
                    <a:pt x="1989201" y="633730"/>
                  </a:lnTo>
                  <a:lnTo>
                    <a:pt x="2074418" y="835660"/>
                  </a:lnTo>
                  <a:lnTo>
                    <a:pt x="2074418" y="0"/>
                  </a:lnTo>
                  <a:close/>
                </a:path>
              </a:pathLst>
            </a:custGeom>
            <a:solidFill>
              <a:srgbClr val="4C7268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199475" y="3557121"/>
            <a:ext cx="14166571" cy="3830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20"/>
              </a:lnSpc>
            </a:pPr>
            <a:r>
              <a:rPr lang="en-US" sz="9199" b="1">
                <a:solidFill>
                  <a:srgbClr val="B3A492"/>
                </a:solidFill>
                <a:latin typeface="Arial Bold"/>
                <a:ea typeface="Arial Bold"/>
                <a:cs typeface="Arial Bold"/>
                <a:sym typeface="Arial Bold"/>
              </a:rPr>
              <a:t>AURORA CAPITAL MANAGEMENT</a:t>
            </a:r>
          </a:p>
          <a:p>
            <a:pPr algn="ctr">
              <a:lnSpc>
                <a:spcPts val="6999"/>
              </a:lnSpc>
            </a:pPr>
            <a:r>
              <a:rPr lang="en-US" sz="2799">
                <a:solidFill>
                  <a:srgbClr val="B3A492"/>
                </a:solidFill>
                <a:latin typeface="Arial"/>
                <a:ea typeface="Arial"/>
                <a:cs typeface="Arial"/>
                <a:sym typeface="Arial"/>
              </a:rPr>
              <a:t>AMC Round 3 - Group 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24000" y="8896516"/>
            <a:ext cx="3067079" cy="25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spc="143">
                <a:solidFill>
                  <a:srgbClr val="B3A492"/>
                </a:solidFill>
                <a:latin typeface="Arial"/>
                <a:ea typeface="Arial"/>
                <a:cs typeface="Arial"/>
                <a:sym typeface="Arial"/>
                <a:hlinkClick r:id="rId5" tooltip="https://elvebs.github.io/AuroraCapm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HTTPS://AURORACAPM.CH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C8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9270" y="114090"/>
            <a:ext cx="730720" cy="680914"/>
            <a:chOff x="0" y="0"/>
            <a:chExt cx="730720" cy="680910"/>
          </a:xfrm>
        </p:grpSpPr>
        <p:sp>
          <p:nvSpPr>
            <p:cNvPr id="3" name="Freeform 3"/>
            <p:cNvSpPr/>
            <p:nvPr/>
          </p:nvSpPr>
          <p:spPr>
            <a:xfrm>
              <a:off x="507746" y="335153"/>
              <a:ext cx="159512" cy="282194"/>
            </a:xfrm>
            <a:custGeom>
              <a:avLst/>
              <a:gdLst/>
              <a:ahLst/>
              <a:cxnLst/>
              <a:rect l="l" t="t" r="r" b="b"/>
              <a:pathLst>
                <a:path w="159512" h="282194">
                  <a:moveTo>
                    <a:pt x="28829" y="0"/>
                  </a:moveTo>
                  <a:lnTo>
                    <a:pt x="0" y="58928"/>
                  </a:lnTo>
                  <a:lnTo>
                    <a:pt x="103378" y="282194"/>
                  </a:lnTo>
                  <a:lnTo>
                    <a:pt x="159512" y="282194"/>
                  </a:lnTo>
                  <a:lnTo>
                    <a:pt x="28829" y="0"/>
                  </a:lnTo>
                </a:path>
              </a:pathLst>
            </a:custGeom>
            <a:solidFill>
              <a:srgbClr val="355172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Freeform 4"/>
            <p:cNvSpPr/>
            <p:nvPr/>
          </p:nvSpPr>
          <p:spPr>
            <a:xfrm>
              <a:off x="272034" y="63500"/>
              <a:ext cx="214122" cy="322961"/>
            </a:xfrm>
            <a:custGeom>
              <a:avLst/>
              <a:gdLst/>
              <a:ahLst/>
              <a:cxnLst/>
              <a:rect l="l" t="t" r="r" b="b"/>
              <a:pathLst>
                <a:path w="214122" h="322961">
                  <a:moveTo>
                    <a:pt x="138811" y="121285"/>
                  </a:moveTo>
                  <a:lnTo>
                    <a:pt x="185293" y="221742"/>
                  </a:lnTo>
                  <a:lnTo>
                    <a:pt x="214122" y="162814"/>
                  </a:lnTo>
                  <a:lnTo>
                    <a:pt x="138811" y="0"/>
                  </a:lnTo>
                  <a:lnTo>
                    <a:pt x="0" y="299974"/>
                  </a:lnTo>
                  <a:lnTo>
                    <a:pt x="45466" y="322961"/>
                  </a:lnTo>
                  <a:lnTo>
                    <a:pt x="138811" y="121285"/>
                  </a:lnTo>
                </a:path>
              </a:pathLst>
            </a:custGeom>
            <a:solidFill>
              <a:srgbClr val="355172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5" name="Freeform 5"/>
            <p:cNvSpPr/>
            <p:nvPr/>
          </p:nvSpPr>
          <p:spPr>
            <a:xfrm>
              <a:off x="60833" y="76708"/>
              <a:ext cx="522351" cy="540639"/>
            </a:xfrm>
            <a:custGeom>
              <a:avLst/>
              <a:gdLst/>
              <a:ahLst/>
              <a:cxnLst/>
              <a:rect l="l" t="t" r="r" b="b"/>
              <a:pathLst>
                <a:path w="522351" h="540639">
                  <a:moveTo>
                    <a:pt x="522097" y="0"/>
                  </a:moveTo>
                  <a:lnTo>
                    <a:pt x="448818" y="149860"/>
                  </a:lnTo>
                  <a:lnTo>
                    <a:pt x="436880" y="174244"/>
                  </a:lnTo>
                  <a:lnTo>
                    <a:pt x="408051" y="233172"/>
                  </a:lnTo>
                  <a:lnTo>
                    <a:pt x="396113" y="257556"/>
                  </a:lnTo>
                  <a:lnTo>
                    <a:pt x="355981" y="339598"/>
                  </a:lnTo>
                  <a:cubicBezTo>
                    <a:pt x="351409" y="348996"/>
                    <a:pt x="343408" y="355981"/>
                    <a:pt x="333502" y="359283"/>
                  </a:cubicBezTo>
                  <a:cubicBezTo>
                    <a:pt x="329438" y="360680"/>
                    <a:pt x="325247" y="361315"/>
                    <a:pt x="321183" y="361315"/>
                  </a:cubicBezTo>
                  <a:cubicBezTo>
                    <a:pt x="315214" y="361315"/>
                    <a:pt x="309245" y="359918"/>
                    <a:pt x="303657" y="357124"/>
                  </a:cubicBezTo>
                  <a:lnTo>
                    <a:pt x="266827" y="338455"/>
                  </a:lnTo>
                  <a:lnTo>
                    <a:pt x="247904" y="328930"/>
                  </a:lnTo>
                  <a:lnTo>
                    <a:pt x="202438" y="305943"/>
                  </a:lnTo>
                  <a:lnTo>
                    <a:pt x="183515" y="296418"/>
                  </a:lnTo>
                  <a:lnTo>
                    <a:pt x="170561" y="289941"/>
                  </a:lnTo>
                  <a:cubicBezTo>
                    <a:pt x="157734" y="283464"/>
                    <a:pt x="144018" y="280162"/>
                    <a:pt x="130175" y="280162"/>
                  </a:cubicBezTo>
                  <a:cubicBezTo>
                    <a:pt x="120269" y="280162"/>
                    <a:pt x="110363" y="281813"/>
                    <a:pt x="100584" y="285242"/>
                  </a:cubicBezTo>
                  <a:cubicBezTo>
                    <a:pt x="77343" y="293243"/>
                    <a:pt x="58928" y="310007"/>
                    <a:pt x="48641" y="332232"/>
                  </a:cubicBezTo>
                  <a:lnTo>
                    <a:pt x="11049" y="413258"/>
                  </a:lnTo>
                  <a:cubicBezTo>
                    <a:pt x="889" y="435102"/>
                    <a:pt x="0" y="459613"/>
                    <a:pt x="8382" y="482219"/>
                  </a:cubicBezTo>
                  <a:cubicBezTo>
                    <a:pt x="16764" y="504825"/>
                    <a:pt x="33528" y="522732"/>
                    <a:pt x="55499" y="532638"/>
                  </a:cubicBezTo>
                  <a:cubicBezTo>
                    <a:pt x="67437" y="538099"/>
                    <a:pt x="79883" y="540639"/>
                    <a:pt x="92329" y="540639"/>
                  </a:cubicBezTo>
                  <a:cubicBezTo>
                    <a:pt x="126238" y="540639"/>
                    <a:pt x="158877" y="521335"/>
                    <a:pt x="173990" y="488696"/>
                  </a:cubicBezTo>
                  <a:lnTo>
                    <a:pt x="217678" y="394335"/>
                  </a:lnTo>
                  <a:lnTo>
                    <a:pt x="172212" y="371348"/>
                  </a:lnTo>
                  <a:lnTo>
                    <a:pt x="127762" y="467360"/>
                  </a:lnTo>
                  <a:cubicBezTo>
                    <a:pt x="121285" y="481457"/>
                    <a:pt x="107188" y="489839"/>
                    <a:pt x="92456" y="489839"/>
                  </a:cubicBezTo>
                  <a:cubicBezTo>
                    <a:pt x="87122" y="489839"/>
                    <a:pt x="81661" y="488696"/>
                    <a:pt x="76581" y="486410"/>
                  </a:cubicBezTo>
                  <a:cubicBezTo>
                    <a:pt x="67056" y="482092"/>
                    <a:pt x="59817" y="474345"/>
                    <a:pt x="56261" y="464566"/>
                  </a:cubicBezTo>
                  <a:cubicBezTo>
                    <a:pt x="52705" y="454787"/>
                    <a:pt x="53086" y="444246"/>
                    <a:pt x="57404" y="434721"/>
                  </a:cubicBezTo>
                  <a:lnTo>
                    <a:pt x="94996" y="353568"/>
                  </a:lnTo>
                  <a:cubicBezTo>
                    <a:pt x="99441" y="343916"/>
                    <a:pt x="107442" y="336677"/>
                    <a:pt x="117475" y="333248"/>
                  </a:cubicBezTo>
                  <a:cubicBezTo>
                    <a:pt x="121666" y="331851"/>
                    <a:pt x="125984" y="331089"/>
                    <a:pt x="130302" y="331089"/>
                  </a:cubicBezTo>
                  <a:cubicBezTo>
                    <a:pt x="136271" y="331089"/>
                    <a:pt x="142240" y="332486"/>
                    <a:pt x="147828" y="335280"/>
                  </a:cubicBezTo>
                  <a:lnTo>
                    <a:pt x="162306" y="342646"/>
                  </a:lnTo>
                  <a:lnTo>
                    <a:pt x="181229" y="352171"/>
                  </a:lnTo>
                  <a:lnTo>
                    <a:pt x="226695" y="375158"/>
                  </a:lnTo>
                  <a:lnTo>
                    <a:pt x="245618" y="384683"/>
                  </a:lnTo>
                  <a:lnTo>
                    <a:pt x="280797" y="402463"/>
                  </a:lnTo>
                  <a:cubicBezTo>
                    <a:pt x="293624" y="408940"/>
                    <a:pt x="307340" y="412242"/>
                    <a:pt x="321183" y="412242"/>
                  </a:cubicBezTo>
                  <a:cubicBezTo>
                    <a:pt x="330835" y="412242"/>
                    <a:pt x="340360" y="410718"/>
                    <a:pt x="349758" y="407543"/>
                  </a:cubicBezTo>
                  <a:cubicBezTo>
                    <a:pt x="372745" y="399923"/>
                    <a:pt x="391160" y="383667"/>
                    <a:pt x="401828" y="361950"/>
                  </a:cubicBezTo>
                  <a:lnTo>
                    <a:pt x="423799" y="317119"/>
                  </a:lnTo>
                  <a:lnTo>
                    <a:pt x="435737" y="292735"/>
                  </a:lnTo>
                  <a:lnTo>
                    <a:pt x="464566" y="233807"/>
                  </a:lnTo>
                  <a:lnTo>
                    <a:pt x="476504" y="209423"/>
                  </a:lnTo>
                  <a:lnTo>
                    <a:pt x="500888" y="159639"/>
                  </a:lnTo>
                  <a:lnTo>
                    <a:pt x="522351" y="210439"/>
                  </a:lnTo>
                  <a:lnTo>
                    <a:pt x="522351" y="0"/>
                  </a:lnTo>
                  <a:close/>
                </a:path>
              </a:pathLst>
            </a:custGeom>
            <a:solidFill>
              <a:srgbClr val="4C7268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5317503" y="9405718"/>
            <a:ext cx="3025264" cy="19050"/>
            <a:chOff x="0" y="0"/>
            <a:chExt cx="3025267" cy="190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25267" cy="19050"/>
            </a:xfrm>
            <a:custGeom>
              <a:avLst/>
              <a:gdLst/>
              <a:ahLst/>
              <a:cxnLst/>
              <a:rect l="l" t="t" r="r" b="b"/>
              <a:pathLst>
                <a:path w="3025267" h="19050">
                  <a:moveTo>
                    <a:pt x="0" y="0"/>
                  </a:moveTo>
                  <a:lnTo>
                    <a:pt x="3025267" y="0"/>
                  </a:lnTo>
                  <a:lnTo>
                    <a:pt x="3025267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8" name="Freeform 8"/>
          <p:cNvSpPr/>
          <p:nvPr/>
        </p:nvSpPr>
        <p:spPr>
          <a:xfrm>
            <a:off x="1513580" y="1599562"/>
            <a:ext cx="1648873" cy="28575"/>
          </a:xfrm>
          <a:custGeom>
            <a:avLst/>
            <a:gdLst/>
            <a:ahLst/>
            <a:cxnLst/>
            <a:rect l="l" t="t" r="r" b="b"/>
            <a:pathLst>
              <a:path w="1648873" h="28575">
                <a:moveTo>
                  <a:pt x="0" y="0"/>
                </a:moveTo>
                <a:lnTo>
                  <a:pt x="1648872" y="0"/>
                </a:lnTo>
                <a:lnTo>
                  <a:pt x="1648872" y="28575"/>
                </a:lnTo>
                <a:lnTo>
                  <a:pt x="0" y="285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8504634" y="-63503"/>
            <a:ext cx="9846859" cy="10413997"/>
          </a:xfrm>
          <a:custGeom>
            <a:avLst/>
            <a:gdLst/>
            <a:ahLst/>
            <a:cxnLst/>
            <a:rect l="l" t="t" r="r" b="b"/>
            <a:pathLst>
              <a:path w="9846859" h="10413997">
                <a:moveTo>
                  <a:pt x="0" y="0"/>
                </a:moveTo>
                <a:lnTo>
                  <a:pt x="9846860" y="0"/>
                </a:lnTo>
                <a:lnTo>
                  <a:pt x="9846860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TextBox 10"/>
          <p:cNvSpPr txBox="1"/>
          <p:nvPr/>
        </p:nvSpPr>
        <p:spPr>
          <a:xfrm>
            <a:off x="912689" y="2128125"/>
            <a:ext cx="6335407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9"/>
              </a:lnSpc>
            </a:pPr>
            <a:r>
              <a:rPr lang="en-US" sz="39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GEOGRAPHICAL CHART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13580" y="1202084"/>
            <a:ext cx="3701405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spc="179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rPr>
              <a:t>AURORA CAPITAL MANAGEMENT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317503" y="9166802"/>
            <a:ext cx="3067079" cy="540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 spc="143">
                <a:latin typeface="Arial"/>
                <a:ea typeface="Arial"/>
                <a:cs typeface="Arial"/>
                <a:sym typeface="Arial"/>
                <a:hlinkClick r:id="rId6" tooltip="https://elvebs.github.io/AuroraCapm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HTTPS://AURORACAPM.CH</a:t>
            </a:r>
          </a:p>
          <a:p>
            <a:pPr algn="l">
              <a:lnSpc>
                <a:spcPts val="2239"/>
              </a:lnSpc>
            </a:pPr>
            <a:endParaRPr lang="en-US" sz="1599" spc="143">
              <a:solidFill>
                <a:srgbClr val="1C1C1C"/>
              </a:solidFill>
              <a:latin typeface="Arial"/>
              <a:ea typeface="Arial"/>
              <a:cs typeface="Arial"/>
              <a:sym typeface="Arial"/>
              <a:hlinkClick r:id="rId6" tooltip="https://elvebs.github.io/AuroraCapm/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81E06-44B5-81FE-8526-9EE1894F552E}"/>
              </a:ext>
            </a:extLst>
          </p:cNvPr>
          <p:cNvSpPr txBox="1"/>
          <p:nvPr/>
        </p:nvSpPr>
        <p:spPr>
          <a:xfrm>
            <a:off x="919316" y="3127082"/>
            <a:ext cx="62665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u="none" strike="noStrike">
                <a:effectLst/>
              </a:rPr>
              <a:t>This regional allocation demonstrates a </a:t>
            </a:r>
            <a:r>
              <a:rPr lang="en-GB" b="1" i="0" u="none" strike="noStrike">
                <a:effectLst/>
              </a:rPr>
              <a:t>strong concentration in North America</a:t>
            </a:r>
            <a:r>
              <a:rPr lang="en-GB" b="0" i="0" u="none" strike="noStrike">
                <a:effectLst/>
              </a:rPr>
              <a:t>, which comprises 89.03% of the portfolio, indicating a clear reliance on this market. </a:t>
            </a:r>
          </a:p>
          <a:p>
            <a:endParaRPr lang="en-GB"/>
          </a:p>
          <a:p>
            <a:r>
              <a:rPr lang="en-GB" b="1" i="0" u="none" strike="noStrike">
                <a:effectLst/>
              </a:rPr>
              <a:t>Latin America </a:t>
            </a:r>
            <a:r>
              <a:rPr lang="en-GB" b="0" i="0" u="none" strike="noStrike">
                <a:effectLst/>
              </a:rPr>
              <a:t>accounts for 6.80%, representing the next most significant exposure. Other regions, such as </a:t>
            </a:r>
            <a:r>
              <a:rPr lang="en-GB" b="1" i="0" u="none" strike="noStrike">
                <a:effectLst/>
              </a:rPr>
              <a:t>Europe Developed </a:t>
            </a:r>
            <a:r>
              <a:rPr lang="en-GB" b="0" i="0" u="none" strike="noStrike">
                <a:effectLst/>
              </a:rPr>
              <a:t>(2.24%) and </a:t>
            </a:r>
            <a:r>
              <a:rPr lang="en-GB" b="1" i="0" u="none" strike="noStrike">
                <a:effectLst/>
              </a:rPr>
              <a:t>Japan</a:t>
            </a:r>
            <a:r>
              <a:rPr lang="en-GB" b="0" i="0" u="none" strike="noStrike">
                <a:effectLst/>
              </a:rPr>
              <a:t> (0.55%), have minimal allocations, while regions like Europe Emerging and Africa/Middle East are nearly absent. </a:t>
            </a:r>
          </a:p>
          <a:p>
            <a:endParaRPr lang="en-GB"/>
          </a:p>
          <a:p>
            <a:r>
              <a:rPr lang="en-GB" b="0" i="0" u="none" strike="noStrike">
                <a:effectLst/>
              </a:rPr>
              <a:t>Asia Developed and Asia Emerging together contribute just over 1%, reflecting limited diversification in these areas. </a:t>
            </a:r>
          </a:p>
          <a:p>
            <a:endParaRPr lang="en-GB"/>
          </a:p>
          <a:p>
            <a:r>
              <a:rPr lang="en-GB" b="0" i="0" u="none" strike="noStrike">
                <a:effectLst/>
              </a:rPr>
              <a:t>Overall, this allocation is heavily skewed toward North America, with minimal exposure to other global regions, suggesting a focus on markets with established economic stability.</a:t>
            </a:r>
            <a:endParaRPr lang="it-IT"/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ABCD0D7A-9968-BBE3-AA23-222818D39A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732" y="2122154"/>
            <a:ext cx="10844215" cy="613513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C8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562" y="-63505"/>
            <a:ext cx="9846859" cy="10413997"/>
          </a:xfrm>
          <a:custGeom>
            <a:avLst/>
            <a:gdLst/>
            <a:ahLst/>
            <a:cxnLst/>
            <a:rect l="l" t="t" r="r" b="b"/>
            <a:pathLst>
              <a:path w="9846859" h="10413997">
                <a:moveTo>
                  <a:pt x="0" y="0"/>
                </a:moveTo>
                <a:lnTo>
                  <a:pt x="9846860" y="0"/>
                </a:lnTo>
                <a:lnTo>
                  <a:pt x="9846860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5195840" y="9392917"/>
            <a:ext cx="3025264" cy="19050"/>
            <a:chOff x="0" y="0"/>
            <a:chExt cx="3025267" cy="190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25267" cy="19050"/>
            </a:xfrm>
            <a:custGeom>
              <a:avLst/>
              <a:gdLst/>
              <a:ahLst/>
              <a:cxnLst/>
              <a:rect l="l" t="t" r="r" b="b"/>
              <a:pathLst>
                <a:path w="3025267" h="19050">
                  <a:moveTo>
                    <a:pt x="0" y="0"/>
                  </a:moveTo>
                  <a:lnTo>
                    <a:pt x="3025267" y="0"/>
                  </a:lnTo>
                  <a:lnTo>
                    <a:pt x="3025267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5" name="Freeform 5"/>
          <p:cNvSpPr/>
          <p:nvPr/>
        </p:nvSpPr>
        <p:spPr>
          <a:xfrm>
            <a:off x="13465959" y="1257300"/>
            <a:ext cx="1648873" cy="28575"/>
          </a:xfrm>
          <a:custGeom>
            <a:avLst/>
            <a:gdLst/>
            <a:ahLst/>
            <a:cxnLst/>
            <a:rect l="l" t="t" r="r" b="b"/>
            <a:pathLst>
              <a:path w="1648873" h="28575">
                <a:moveTo>
                  <a:pt x="0" y="0"/>
                </a:moveTo>
                <a:lnTo>
                  <a:pt x="1648873" y="0"/>
                </a:lnTo>
                <a:lnTo>
                  <a:pt x="1648873" y="28575"/>
                </a:lnTo>
                <a:lnTo>
                  <a:pt x="0" y="285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4200832" y="9109710"/>
            <a:ext cx="4087168" cy="28575"/>
            <a:chOff x="0" y="0"/>
            <a:chExt cx="4087165" cy="285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87114" cy="28575"/>
            </a:xfrm>
            <a:custGeom>
              <a:avLst/>
              <a:gdLst/>
              <a:ahLst/>
              <a:cxnLst/>
              <a:rect l="l" t="t" r="r" b="b"/>
              <a:pathLst>
                <a:path w="4087114" h="28575">
                  <a:moveTo>
                    <a:pt x="0" y="0"/>
                  </a:moveTo>
                  <a:lnTo>
                    <a:pt x="4087114" y="0"/>
                  </a:lnTo>
                  <a:lnTo>
                    <a:pt x="4087114" y="28575"/>
                  </a:lnTo>
                  <a:lnTo>
                    <a:pt x="0" y="28575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465959" y="970788"/>
            <a:ext cx="3701405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spc="179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rPr>
              <a:t>AURORA CAPITAL MANAGEMENT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195840" y="9154011"/>
            <a:ext cx="3067079" cy="540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 spc="143">
                <a:latin typeface="Arial"/>
                <a:ea typeface="Arial"/>
                <a:cs typeface="Arial"/>
                <a:sym typeface="Arial"/>
                <a:hlinkClick r:id="rId6" tooltip="https://elvebs.github.io/AuroraCapm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HTTPS://AURORACAPM.CH</a:t>
            </a:r>
          </a:p>
          <a:p>
            <a:pPr algn="l">
              <a:lnSpc>
                <a:spcPts val="2239"/>
              </a:lnSpc>
            </a:pPr>
            <a:endParaRPr lang="en-US" sz="1599" spc="143">
              <a:solidFill>
                <a:srgbClr val="1C1C1C"/>
              </a:solidFill>
              <a:latin typeface="Arial"/>
              <a:ea typeface="Arial"/>
              <a:cs typeface="Arial"/>
              <a:sym typeface="Arial"/>
              <a:hlinkClick r:id="rId6" tooltip="https://elvebs.github.io/AuroraCapm/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138640" y="1928585"/>
            <a:ext cx="6668390" cy="636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99"/>
              </a:lnSpc>
            </a:pPr>
            <a:r>
              <a:rPr lang="en-US" sz="39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SECTORIAL ALLOCATION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65F85E-C83D-EA6E-D398-0AEDBD792DB3}"/>
              </a:ext>
            </a:extLst>
          </p:cNvPr>
          <p:cNvSpPr txBox="1"/>
          <p:nvPr/>
        </p:nvSpPr>
        <p:spPr>
          <a:xfrm>
            <a:off x="10368484" y="2883647"/>
            <a:ext cx="728828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u="none" strike="noStrike">
                <a:effectLst/>
              </a:rPr>
              <a:t>This equity style allocation emphasizes a </a:t>
            </a:r>
            <a:r>
              <a:rPr lang="en-GB" b="1" i="0" u="none" strike="noStrike">
                <a:effectLst/>
              </a:rPr>
              <a:t>strong preference for large-cap stocks</a:t>
            </a:r>
            <a:r>
              <a:rPr lang="en-GB" b="0" i="0" u="none" strike="noStrike">
                <a:effectLst/>
              </a:rPr>
              <a:t>, which </a:t>
            </a:r>
            <a:r>
              <a:rPr lang="en-GB" b="0" i="0" u="sng" strike="noStrike">
                <a:effectLst/>
              </a:rPr>
              <a:t>constitute 47% of the portfolio</a:t>
            </a:r>
            <a:r>
              <a:rPr lang="en-GB" b="0" i="0" u="none" strike="noStrike">
                <a:effectLst/>
              </a:rPr>
              <a:t>, with a significant allocation to the </a:t>
            </a:r>
            <a:r>
              <a:rPr lang="en-GB" b="1" i="0" u="none" strike="noStrike">
                <a:effectLst/>
              </a:rPr>
              <a:t>large/blend</a:t>
            </a:r>
            <a:r>
              <a:rPr lang="en-GB" b="0" i="0" u="none" strike="noStrike">
                <a:effectLst/>
              </a:rPr>
              <a:t> category at 24%. </a:t>
            </a:r>
          </a:p>
          <a:p>
            <a:endParaRPr lang="en-GB" b="0" i="0" u="none" strike="noStrike">
              <a:effectLst/>
            </a:endParaRPr>
          </a:p>
          <a:p>
            <a:r>
              <a:rPr lang="en-GB" b="0" i="0" u="none" strike="noStrike">
                <a:effectLst/>
              </a:rPr>
              <a:t>This suggests a balanced approach among value, core, and growth characteristics within large-cap equities, with moderate tilts toward large/value (10%) and large/growth (13%). </a:t>
            </a:r>
          </a:p>
          <a:p>
            <a:endParaRPr lang="en-GB" b="0" i="0" u="none" strike="noStrike">
              <a:effectLst/>
            </a:endParaRPr>
          </a:p>
          <a:p>
            <a:r>
              <a:rPr lang="en-GB" b="1" i="0" u="none" strike="noStrike">
                <a:effectLst/>
              </a:rPr>
              <a:t>Mid-cap stocks </a:t>
            </a:r>
            <a:r>
              <a:rPr lang="en-GB" b="0" i="0" u="sng" strike="noStrike">
                <a:effectLst/>
              </a:rPr>
              <a:t>make up 38% of the portfolio</a:t>
            </a:r>
            <a:r>
              <a:rPr lang="en-GB" b="0" i="0" u="none" strike="noStrike">
                <a:effectLst/>
              </a:rPr>
              <a:t>, with a balanced distribution across value, blend, and growth categories, reflecting diversification within this segment. </a:t>
            </a:r>
          </a:p>
          <a:p>
            <a:endParaRPr lang="en-GB" b="0" i="0" u="none" strike="noStrike">
              <a:effectLst/>
            </a:endParaRPr>
          </a:p>
          <a:p>
            <a:r>
              <a:rPr lang="en-GB" b="1" i="0" u="none" strike="noStrike">
                <a:effectLst/>
              </a:rPr>
              <a:t>Small-cap stocks </a:t>
            </a:r>
            <a:r>
              <a:rPr lang="en-GB" b="0" i="0" u="sng" strike="noStrike">
                <a:effectLst/>
              </a:rPr>
              <a:t>represent only 14% of the portfolio</a:t>
            </a:r>
            <a:r>
              <a:rPr lang="en-GB" b="0" i="0" u="none" strike="noStrike">
                <a:effectLst/>
              </a:rPr>
              <a:t>, with similar weights across value, blend, and growth, indicating a more limited focus on smaller companies.</a:t>
            </a:r>
          </a:p>
          <a:p>
            <a:endParaRPr lang="en-GB" b="0" i="0" u="none" strike="noStrike">
              <a:effectLst/>
            </a:endParaRPr>
          </a:p>
          <a:p>
            <a:r>
              <a:rPr lang="en-GB" b="0" i="0" u="none" strike="noStrike">
                <a:effectLst/>
              </a:rPr>
              <a:t>Overall, the allocation reflects a strategy </a:t>
            </a:r>
            <a:r>
              <a:rPr lang="en-GB" b="0" i="0" u="none" strike="noStrike" err="1">
                <a:effectLst/>
              </a:rPr>
              <a:t>favoring</a:t>
            </a:r>
            <a:r>
              <a:rPr lang="en-GB" b="0" i="0" u="none" strike="noStrike">
                <a:effectLst/>
              </a:rPr>
              <a:t> large and mid-cap stocks, particularly those with a blend of value and growth characteristics, while maintaining limited exposure to small-cap equities. This approach likely aims to balance stability with growth potential.</a:t>
            </a:r>
            <a:endParaRPr lang="it-I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3A7CBF-B7D7-9773-6AC9-6A1F9389CA69}"/>
              </a:ext>
            </a:extLst>
          </p:cNvPr>
          <p:cNvSpPr txBox="1"/>
          <p:nvPr/>
        </p:nvSpPr>
        <p:spPr>
          <a:xfrm>
            <a:off x="12370526" y="54341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  <a:p>
            <a:endParaRPr lang="en-CH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D7ABB609-3DC2-2708-EE2D-48CDD4507C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05" y="2740823"/>
            <a:ext cx="9220693" cy="479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716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9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14300"/>
            <a:ext cx="18288000" cy="10172700"/>
          </a:xfrm>
          <a:custGeom>
            <a:avLst/>
            <a:gdLst/>
            <a:ahLst/>
            <a:cxnLst/>
            <a:rect l="l" t="t" r="r" b="b"/>
            <a:pathLst>
              <a:path w="18288000" h="12211050">
                <a:moveTo>
                  <a:pt x="0" y="0"/>
                </a:moveTo>
                <a:lnTo>
                  <a:pt x="18288000" y="0"/>
                </a:lnTo>
                <a:lnTo>
                  <a:pt x="18288000" y="12211050"/>
                </a:lnTo>
                <a:lnTo>
                  <a:pt x="0" y="12211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478555" y="9202417"/>
            <a:ext cx="3025226" cy="19050"/>
            <a:chOff x="0" y="0"/>
            <a:chExt cx="3025229" cy="190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25267" cy="19050"/>
            </a:xfrm>
            <a:custGeom>
              <a:avLst/>
              <a:gdLst/>
              <a:ahLst/>
              <a:cxnLst/>
              <a:rect l="l" t="t" r="r" b="b"/>
              <a:pathLst>
                <a:path w="3025267" h="19050">
                  <a:moveTo>
                    <a:pt x="0" y="0"/>
                  </a:moveTo>
                  <a:lnTo>
                    <a:pt x="3025267" y="0"/>
                  </a:lnTo>
                  <a:lnTo>
                    <a:pt x="3025267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B3A492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5" name="Freeform 5"/>
          <p:cNvSpPr/>
          <p:nvPr/>
        </p:nvSpPr>
        <p:spPr>
          <a:xfrm>
            <a:off x="5604605" y="9109710"/>
            <a:ext cx="12683395" cy="28575"/>
          </a:xfrm>
          <a:custGeom>
            <a:avLst/>
            <a:gdLst/>
            <a:ahLst/>
            <a:cxnLst/>
            <a:rect l="l" t="t" r="r" b="b"/>
            <a:pathLst>
              <a:path w="12683395" h="28575">
                <a:moveTo>
                  <a:pt x="0" y="0"/>
                </a:moveTo>
                <a:lnTo>
                  <a:pt x="12683395" y="0"/>
                </a:lnTo>
                <a:lnTo>
                  <a:pt x="12683395" y="28575"/>
                </a:lnTo>
                <a:lnTo>
                  <a:pt x="0" y="285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3805792" y="1190501"/>
            <a:ext cx="2876674" cy="2652160"/>
            <a:chOff x="0" y="0"/>
            <a:chExt cx="2876677" cy="2652166"/>
          </a:xfrm>
        </p:grpSpPr>
        <p:sp>
          <p:nvSpPr>
            <p:cNvPr id="7" name="Freeform 7"/>
            <p:cNvSpPr/>
            <p:nvPr/>
          </p:nvSpPr>
          <p:spPr>
            <a:xfrm>
              <a:off x="2088769" y="1302131"/>
              <a:ext cx="724408" cy="1286383"/>
            </a:xfrm>
            <a:custGeom>
              <a:avLst/>
              <a:gdLst/>
              <a:ahLst/>
              <a:cxnLst/>
              <a:rect l="l" t="t" r="r" b="b"/>
              <a:pathLst>
                <a:path w="724408" h="1286383">
                  <a:moveTo>
                    <a:pt x="131572" y="0"/>
                  </a:moveTo>
                  <a:lnTo>
                    <a:pt x="0" y="268478"/>
                  </a:lnTo>
                  <a:lnTo>
                    <a:pt x="471170" y="1286383"/>
                  </a:lnTo>
                  <a:lnTo>
                    <a:pt x="724408" y="1286383"/>
                  </a:lnTo>
                  <a:lnTo>
                    <a:pt x="724408" y="1280922"/>
                  </a:lnTo>
                  <a:lnTo>
                    <a:pt x="131572" y="0"/>
                  </a:lnTo>
                  <a:close/>
                </a:path>
              </a:pathLst>
            </a:custGeom>
            <a:solidFill>
              <a:srgbClr val="355172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8" name="Freeform 8"/>
            <p:cNvSpPr/>
            <p:nvPr/>
          </p:nvSpPr>
          <p:spPr>
            <a:xfrm>
              <a:off x="1014222" y="63500"/>
              <a:ext cx="976249" cy="1472311"/>
            </a:xfrm>
            <a:custGeom>
              <a:avLst/>
              <a:gdLst/>
              <a:ahLst/>
              <a:cxnLst/>
              <a:rect l="l" t="t" r="r" b="b"/>
              <a:pathLst>
                <a:path w="976249" h="1472311">
                  <a:moveTo>
                    <a:pt x="632841" y="552704"/>
                  </a:moveTo>
                  <a:lnTo>
                    <a:pt x="844804" y="1010539"/>
                  </a:lnTo>
                  <a:lnTo>
                    <a:pt x="976249" y="741934"/>
                  </a:lnTo>
                  <a:lnTo>
                    <a:pt x="632841" y="0"/>
                  </a:lnTo>
                  <a:lnTo>
                    <a:pt x="0" y="1367409"/>
                  </a:lnTo>
                  <a:lnTo>
                    <a:pt x="207264" y="1472311"/>
                  </a:lnTo>
                  <a:lnTo>
                    <a:pt x="632841" y="552704"/>
                  </a:lnTo>
                </a:path>
              </a:pathLst>
            </a:custGeom>
            <a:solidFill>
              <a:srgbClr val="355172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9" name="Freeform 9"/>
            <p:cNvSpPr/>
            <p:nvPr/>
          </p:nvSpPr>
          <p:spPr>
            <a:xfrm>
              <a:off x="51054" y="123952"/>
              <a:ext cx="2380615" cy="2464816"/>
            </a:xfrm>
            <a:custGeom>
              <a:avLst/>
              <a:gdLst/>
              <a:ahLst/>
              <a:cxnLst/>
              <a:rect l="l" t="t" r="r" b="b"/>
              <a:pathLst>
                <a:path w="2380615" h="2464816">
                  <a:moveTo>
                    <a:pt x="2380615" y="0"/>
                  </a:moveTo>
                  <a:lnTo>
                    <a:pt x="2046097" y="682752"/>
                  </a:lnTo>
                  <a:lnTo>
                    <a:pt x="1991487" y="794131"/>
                  </a:lnTo>
                  <a:lnTo>
                    <a:pt x="1860042" y="1062609"/>
                  </a:lnTo>
                  <a:lnTo>
                    <a:pt x="1805432" y="1173988"/>
                  </a:lnTo>
                  <a:lnTo>
                    <a:pt x="1622298" y="1547749"/>
                  </a:lnTo>
                  <a:cubicBezTo>
                    <a:pt x="1601343" y="1590548"/>
                    <a:pt x="1564894" y="1622552"/>
                    <a:pt x="1519682" y="1637665"/>
                  </a:cubicBezTo>
                  <a:cubicBezTo>
                    <a:pt x="1501267" y="1643888"/>
                    <a:pt x="1482217" y="1646936"/>
                    <a:pt x="1463421" y="1646936"/>
                  </a:cubicBezTo>
                  <a:cubicBezTo>
                    <a:pt x="1435989" y="1646936"/>
                    <a:pt x="1408811" y="1640459"/>
                    <a:pt x="1383665" y="1627759"/>
                  </a:cubicBezTo>
                  <a:lnTo>
                    <a:pt x="1215898" y="1542923"/>
                  </a:lnTo>
                  <a:lnTo>
                    <a:pt x="1129919" y="1499362"/>
                  </a:lnTo>
                  <a:lnTo>
                    <a:pt x="922655" y="1394460"/>
                  </a:lnTo>
                  <a:lnTo>
                    <a:pt x="836676" y="1350899"/>
                  </a:lnTo>
                  <a:lnTo>
                    <a:pt x="777748" y="1321181"/>
                  </a:lnTo>
                  <a:cubicBezTo>
                    <a:pt x="719455" y="1291717"/>
                    <a:pt x="656717" y="1276858"/>
                    <a:pt x="593471" y="1276858"/>
                  </a:cubicBezTo>
                  <a:cubicBezTo>
                    <a:pt x="548259" y="1276858"/>
                    <a:pt x="502920" y="1284478"/>
                    <a:pt x="458851" y="1299845"/>
                  </a:cubicBezTo>
                  <a:cubicBezTo>
                    <a:pt x="353060" y="1336548"/>
                    <a:pt x="268859" y="1412621"/>
                    <a:pt x="221869" y="1514221"/>
                  </a:cubicBezTo>
                  <a:lnTo>
                    <a:pt x="50546" y="1883918"/>
                  </a:lnTo>
                  <a:cubicBezTo>
                    <a:pt x="4318" y="1983613"/>
                    <a:pt x="0" y="2095373"/>
                    <a:pt x="38227" y="2198370"/>
                  </a:cubicBezTo>
                  <a:cubicBezTo>
                    <a:pt x="76454" y="2301367"/>
                    <a:pt x="152781" y="2383155"/>
                    <a:pt x="252857" y="2428494"/>
                  </a:cubicBezTo>
                  <a:cubicBezTo>
                    <a:pt x="307213" y="2453132"/>
                    <a:pt x="364236" y="2464816"/>
                    <a:pt x="420497" y="2464816"/>
                  </a:cubicBezTo>
                  <a:cubicBezTo>
                    <a:pt x="575310" y="2464816"/>
                    <a:pt x="723900" y="2376678"/>
                    <a:pt x="792734" y="2227834"/>
                  </a:cubicBezTo>
                  <a:lnTo>
                    <a:pt x="991743" y="1797812"/>
                  </a:lnTo>
                  <a:lnTo>
                    <a:pt x="784479" y="1692910"/>
                  </a:lnTo>
                  <a:lnTo>
                    <a:pt x="582041" y="2130298"/>
                  </a:lnTo>
                  <a:cubicBezTo>
                    <a:pt x="552196" y="2194687"/>
                    <a:pt x="487934" y="2232787"/>
                    <a:pt x="421005" y="2232787"/>
                  </a:cubicBezTo>
                  <a:cubicBezTo>
                    <a:pt x="396621" y="2232787"/>
                    <a:pt x="371983" y="2227707"/>
                    <a:pt x="348488" y="2217039"/>
                  </a:cubicBezTo>
                  <a:cubicBezTo>
                    <a:pt x="305181" y="2197481"/>
                    <a:pt x="272288" y="2162048"/>
                    <a:pt x="255651" y="2117471"/>
                  </a:cubicBezTo>
                  <a:cubicBezTo>
                    <a:pt x="239014" y="2072894"/>
                    <a:pt x="240919" y="2024634"/>
                    <a:pt x="260858" y="1981581"/>
                  </a:cubicBezTo>
                  <a:lnTo>
                    <a:pt x="432181" y="1611757"/>
                  </a:lnTo>
                  <a:cubicBezTo>
                    <a:pt x="452501" y="1567815"/>
                    <a:pt x="488950" y="1534922"/>
                    <a:pt x="534670" y="1519047"/>
                  </a:cubicBezTo>
                  <a:cubicBezTo>
                    <a:pt x="553720" y="1512443"/>
                    <a:pt x="573278" y="1509141"/>
                    <a:pt x="592836" y="1509141"/>
                  </a:cubicBezTo>
                  <a:cubicBezTo>
                    <a:pt x="620141" y="1509141"/>
                    <a:pt x="647319" y="1515491"/>
                    <a:pt x="672465" y="1528318"/>
                  </a:cubicBezTo>
                  <a:lnTo>
                    <a:pt x="738632" y="1561846"/>
                  </a:lnTo>
                  <a:lnTo>
                    <a:pt x="824611" y="1605407"/>
                  </a:lnTo>
                  <a:lnTo>
                    <a:pt x="1031875" y="1710309"/>
                  </a:lnTo>
                  <a:lnTo>
                    <a:pt x="1117854" y="1753870"/>
                  </a:lnTo>
                  <a:lnTo>
                    <a:pt x="1278255" y="1835023"/>
                  </a:lnTo>
                  <a:cubicBezTo>
                    <a:pt x="1336421" y="1864487"/>
                    <a:pt x="1399286" y="1879346"/>
                    <a:pt x="1462532" y="1879346"/>
                  </a:cubicBezTo>
                  <a:cubicBezTo>
                    <a:pt x="1506220" y="1879346"/>
                    <a:pt x="1550162" y="1872234"/>
                    <a:pt x="1592961" y="1857883"/>
                  </a:cubicBezTo>
                  <a:cubicBezTo>
                    <a:pt x="1697609" y="1822831"/>
                    <a:pt x="1781810" y="1749044"/>
                    <a:pt x="1830324" y="1649984"/>
                  </a:cubicBezTo>
                  <a:lnTo>
                    <a:pt x="1930527" y="1445514"/>
                  </a:lnTo>
                  <a:lnTo>
                    <a:pt x="1985137" y="1334008"/>
                  </a:lnTo>
                  <a:lnTo>
                    <a:pt x="2116709" y="1065530"/>
                  </a:lnTo>
                  <a:lnTo>
                    <a:pt x="2171319" y="954151"/>
                  </a:lnTo>
                  <a:lnTo>
                    <a:pt x="2282444" y="727456"/>
                  </a:lnTo>
                  <a:lnTo>
                    <a:pt x="2380234" y="959104"/>
                  </a:lnTo>
                  <a:lnTo>
                    <a:pt x="2380234" y="0"/>
                  </a:lnTo>
                  <a:close/>
                </a:path>
              </a:pathLst>
            </a:custGeom>
            <a:solidFill>
              <a:srgbClr val="4C7268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447800" y="4234415"/>
            <a:ext cx="5829290" cy="2148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endParaRPr lang="en-US" sz="6000" b="1">
              <a:solidFill>
                <a:srgbClr val="B3A492"/>
              </a:solidFill>
              <a:latin typeface="TT Hoves Bold"/>
              <a:ea typeface="TT Hoves Bold"/>
              <a:cs typeface="TT Hoves Bold"/>
              <a:sym typeface="TT Hoves Bold"/>
            </a:endParaRPr>
          </a:p>
          <a:p>
            <a:pPr algn="l">
              <a:lnSpc>
                <a:spcPts val="3000"/>
              </a:lnSpc>
            </a:pPr>
            <a:r>
              <a:rPr lang="en-US" sz="6000" b="1">
                <a:solidFill>
                  <a:srgbClr val="B3A492"/>
                </a:solidFill>
                <a:latin typeface="TT Hoves Bold"/>
                <a:ea typeface="TT Hoves Bold"/>
                <a:cs typeface="TT Hoves Bold"/>
                <a:sym typeface="TT Hoves Bold"/>
              </a:rPr>
              <a:t>LET’S </a:t>
            </a:r>
          </a:p>
          <a:p>
            <a:pPr algn="l">
              <a:lnSpc>
                <a:spcPts val="3000"/>
              </a:lnSpc>
            </a:pPr>
            <a:endParaRPr lang="en-US" sz="6000" b="1">
              <a:solidFill>
                <a:srgbClr val="B3A492"/>
              </a:solidFill>
              <a:latin typeface="TT Hoves Bold"/>
              <a:ea typeface="TT Hoves Bold"/>
              <a:cs typeface="TT Hoves Bold"/>
              <a:sym typeface="TT Hoves Bold"/>
            </a:endParaRPr>
          </a:p>
          <a:p>
            <a:pPr algn="l">
              <a:lnSpc>
                <a:spcPts val="3000"/>
              </a:lnSpc>
            </a:pPr>
            <a:r>
              <a:rPr lang="en-US" sz="6000" b="1">
                <a:solidFill>
                  <a:srgbClr val="B3A492"/>
                </a:solidFill>
                <a:latin typeface="TT Hoves Bold"/>
                <a:ea typeface="TT Hoves Bold"/>
                <a:cs typeface="TT Hoves Bold"/>
                <a:sym typeface="TT Hoves Bold"/>
              </a:rPr>
              <a:t>CONNECT</a:t>
            </a:r>
          </a:p>
          <a:p>
            <a:pPr algn="l">
              <a:lnSpc>
                <a:spcPts val="5499"/>
              </a:lnSpc>
            </a:pPr>
            <a:r>
              <a:rPr lang="en-US" sz="2199" spc="147">
                <a:solidFill>
                  <a:srgbClr val="B3A492"/>
                </a:solidFill>
                <a:latin typeface="DM Sans"/>
                <a:ea typeface="DM Sans"/>
                <a:cs typeface="DM Sans"/>
                <a:sym typeface="DM Sans"/>
              </a:rPr>
              <a:t>Thank You for Attention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595795" y="4855816"/>
            <a:ext cx="3086224" cy="905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9"/>
              </a:lnSpc>
            </a:pPr>
            <a:r>
              <a:rPr lang="en-US" sz="2199" spc="147">
                <a:solidFill>
                  <a:srgbClr val="B3A492"/>
                </a:solidFill>
                <a:latin typeface="DM Sans"/>
                <a:ea typeface="DM Sans"/>
                <a:cs typeface="DM Sans"/>
                <a:sym typeface="DM Sans"/>
              </a:rPr>
              <a:t>+41 78 209 41 52 info@auroracapm.ch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78555" y="8963511"/>
            <a:ext cx="3067079" cy="300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spc="143">
                <a:solidFill>
                  <a:srgbClr val="B3A492"/>
                </a:solidFill>
                <a:latin typeface="Arial"/>
                <a:ea typeface="Arial"/>
                <a:cs typeface="Arial"/>
                <a:sym typeface="Arial"/>
                <a:hlinkClick r:id="rId5" tooltip="https://elvebs.github.io/AuroraCapm/"/>
              </a:rPr>
              <a:t>HTTPS://AURORACAPM.CH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C8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9270" y="114090"/>
            <a:ext cx="730720" cy="680914"/>
            <a:chOff x="0" y="0"/>
            <a:chExt cx="730720" cy="680910"/>
          </a:xfrm>
        </p:grpSpPr>
        <p:sp>
          <p:nvSpPr>
            <p:cNvPr id="3" name="Freeform 3"/>
            <p:cNvSpPr/>
            <p:nvPr/>
          </p:nvSpPr>
          <p:spPr>
            <a:xfrm>
              <a:off x="507746" y="335153"/>
              <a:ext cx="159512" cy="282194"/>
            </a:xfrm>
            <a:custGeom>
              <a:avLst/>
              <a:gdLst/>
              <a:ahLst/>
              <a:cxnLst/>
              <a:rect l="l" t="t" r="r" b="b"/>
              <a:pathLst>
                <a:path w="159512" h="282194">
                  <a:moveTo>
                    <a:pt x="28829" y="0"/>
                  </a:moveTo>
                  <a:lnTo>
                    <a:pt x="0" y="58928"/>
                  </a:lnTo>
                  <a:lnTo>
                    <a:pt x="103378" y="282194"/>
                  </a:lnTo>
                  <a:lnTo>
                    <a:pt x="159512" y="282194"/>
                  </a:lnTo>
                  <a:lnTo>
                    <a:pt x="28829" y="0"/>
                  </a:lnTo>
                </a:path>
              </a:pathLst>
            </a:custGeom>
            <a:solidFill>
              <a:srgbClr val="355172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Freeform 4"/>
            <p:cNvSpPr/>
            <p:nvPr/>
          </p:nvSpPr>
          <p:spPr>
            <a:xfrm>
              <a:off x="272034" y="63500"/>
              <a:ext cx="214122" cy="322961"/>
            </a:xfrm>
            <a:custGeom>
              <a:avLst/>
              <a:gdLst/>
              <a:ahLst/>
              <a:cxnLst/>
              <a:rect l="l" t="t" r="r" b="b"/>
              <a:pathLst>
                <a:path w="214122" h="322961">
                  <a:moveTo>
                    <a:pt x="138811" y="121285"/>
                  </a:moveTo>
                  <a:lnTo>
                    <a:pt x="185293" y="221742"/>
                  </a:lnTo>
                  <a:lnTo>
                    <a:pt x="214122" y="162814"/>
                  </a:lnTo>
                  <a:lnTo>
                    <a:pt x="138811" y="0"/>
                  </a:lnTo>
                  <a:lnTo>
                    <a:pt x="0" y="299974"/>
                  </a:lnTo>
                  <a:lnTo>
                    <a:pt x="45466" y="322961"/>
                  </a:lnTo>
                  <a:lnTo>
                    <a:pt x="138811" y="121285"/>
                  </a:lnTo>
                </a:path>
              </a:pathLst>
            </a:custGeom>
            <a:solidFill>
              <a:srgbClr val="355172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5" name="Freeform 5"/>
            <p:cNvSpPr/>
            <p:nvPr/>
          </p:nvSpPr>
          <p:spPr>
            <a:xfrm>
              <a:off x="60833" y="76708"/>
              <a:ext cx="522351" cy="540639"/>
            </a:xfrm>
            <a:custGeom>
              <a:avLst/>
              <a:gdLst/>
              <a:ahLst/>
              <a:cxnLst/>
              <a:rect l="l" t="t" r="r" b="b"/>
              <a:pathLst>
                <a:path w="522351" h="540639">
                  <a:moveTo>
                    <a:pt x="522097" y="0"/>
                  </a:moveTo>
                  <a:lnTo>
                    <a:pt x="448818" y="149860"/>
                  </a:lnTo>
                  <a:lnTo>
                    <a:pt x="436880" y="174244"/>
                  </a:lnTo>
                  <a:lnTo>
                    <a:pt x="408051" y="233172"/>
                  </a:lnTo>
                  <a:lnTo>
                    <a:pt x="396113" y="257556"/>
                  </a:lnTo>
                  <a:lnTo>
                    <a:pt x="355981" y="339598"/>
                  </a:lnTo>
                  <a:cubicBezTo>
                    <a:pt x="351409" y="348996"/>
                    <a:pt x="343408" y="355981"/>
                    <a:pt x="333502" y="359283"/>
                  </a:cubicBezTo>
                  <a:cubicBezTo>
                    <a:pt x="329438" y="360680"/>
                    <a:pt x="325247" y="361315"/>
                    <a:pt x="321183" y="361315"/>
                  </a:cubicBezTo>
                  <a:cubicBezTo>
                    <a:pt x="315214" y="361315"/>
                    <a:pt x="309245" y="359918"/>
                    <a:pt x="303657" y="357124"/>
                  </a:cubicBezTo>
                  <a:lnTo>
                    <a:pt x="266827" y="338455"/>
                  </a:lnTo>
                  <a:lnTo>
                    <a:pt x="247904" y="328930"/>
                  </a:lnTo>
                  <a:lnTo>
                    <a:pt x="202438" y="305943"/>
                  </a:lnTo>
                  <a:lnTo>
                    <a:pt x="183515" y="296418"/>
                  </a:lnTo>
                  <a:lnTo>
                    <a:pt x="170561" y="289941"/>
                  </a:lnTo>
                  <a:cubicBezTo>
                    <a:pt x="157734" y="283464"/>
                    <a:pt x="144018" y="280162"/>
                    <a:pt x="130175" y="280162"/>
                  </a:cubicBezTo>
                  <a:cubicBezTo>
                    <a:pt x="120269" y="280162"/>
                    <a:pt x="110363" y="281813"/>
                    <a:pt x="100584" y="285242"/>
                  </a:cubicBezTo>
                  <a:cubicBezTo>
                    <a:pt x="77343" y="293243"/>
                    <a:pt x="58928" y="310007"/>
                    <a:pt x="48641" y="332232"/>
                  </a:cubicBezTo>
                  <a:lnTo>
                    <a:pt x="11049" y="413258"/>
                  </a:lnTo>
                  <a:cubicBezTo>
                    <a:pt x="889" y="435102"/>
                    <a:pt x="0" y="459613"/>
                    <a:pt x="8382" y="482219"/>
                  </a:cubicBezTo>
                  <a:cubicBezTo>
                    <a:pt x="16764" y="504825"/>
                    <a:pt x="33528" y="522732"/>
                    <a:pt x="55499" y="532638"/>
                  </a:cubicBezTo>
                  <a:cubicBezTo>
                    <a:pt x="67437" y="538099"/>
                    <a:pt x="79883" y="540639"/>
                    <a:pt x="92329" y="540639"/>
                  </a:cubicBezTo>
                  <a:cubicBezTo>
                    <a:pt x="126238" y="540639"/>
                    <a:pt x="158877" y="521335"/>
                    <a:pt x="173990" y="488696"/>
                  </a:cubicBezTo>
                  <a:lnTo>
                    <a:pt x="217678" y="394335"/>
                  </a:lnTo>
                  <a:lnTo>
                    <a:pt x="172212" y="371348"/>
                  </a:lnTo>
                  <a:lnTo>
                    <a:pt x="127762" y="467360"/>
                  </a:lnTo>
                  <a:cubicBezTo>
                    <a:pt x="121285" y="481457"/>
                    <a:pt x="107188" y="489839"/>
                    <a:pt x="92456" y="489839"/>
                  </a:cubicBezTo>
                  <a:cubicBezTo>
                    <a:pt x="87122" y="489839"/>
                    <a:pt x="81661" y="488696"/>
                    <a:pt x="76581" y="486410"/>
                  </a:cubicBezTo>
                  <a:cubicBezTo>
                    <a:pt x="67056" y="482092"/>
                    <a:pt x="59817" y="474345"/>
                    <a:pt x="56261" y="464566"/>
                  </a:cubicBezTo>
                  <a:cubicBezTo>
                    <a:pt x="52705" y="454787"/>
                    <a:pt x="53086" y="444246"/>
                    <a:pt x="57404" y="434721"/>
                  </a:cubicBezTo>
                  <a:lnTo>
                    <a:pt x="94996" y="353568"/>
                  </a:lnTo>
                  <a:cubicBezTo>
                    <a:pt x="99441" y="343916"/>
                    <a:pt x="107442" y="336677"/>
                    <a:pt x="117475" y="333248"/>
                  </a:cubicBezTo>
                  <a:cubicBezTo>
                    <a:pt x="121666" y="331851"/>
                    <a:pt x="125984" y="331089"/>
                    <a:pt x="130302" y="331089"/>
                  </a:cubicBezTo>
                  <a:cubicBezTo>
                    <a:pt x="136271" y="331089"/>
                    <a:pt x="142240" y="332486"/>
                    <a:pt x="147828" y="335280"/>
                  </a:cubicBezTo>
                  <a:lnTo>
                    <a:pt x="162306" y="342646"/>
                  </a:lnTo>
                  <a:lnTo>
                    <a:pt x="181229" y="352171"/>
                  </a:lnTo>
                  <a:lnTo>
                    <a:pt x="226695" y="375158"/>
                  </a:lnTo>
                  <a:lnTo>
                    <a:pt x="245618" y="384683"/>
                  </a:lnTo>
                  <a:lnTo>
                    <a:pt x="280797" y="402463"/>
                  </a:lnTo>
                  <a:cubicBezTo>
                    <a:pt x="293624" y="408940"/>
                    <a:pt x="307340" y="412242"/>
                    <a:pt x="321183" y="412242"/>
                  </a:cubicBezTo>
                  <a:cubicBezTo>
                    <a:pt x="330835" y="412242"/>
                    <a:pt x="340360" y="410718"/>
                    <a:pt x="349758" y="407543"/>
                  </a:cubicBezTo>
                  <a:cubicBezTo>
                    <a:pt x="372745" y="399923"/>
                    <a:pt x="391160" y="383667"/>
                    <a:pt x="401828" y="361950"/>
                  </a:cubicBezTo>
                  <a:lnTo>
                    <a:pt x="423799" y="317119"/>
                  </a:lnTo>
                  <a:lnTo>
                    <a:pt x="435737" y="292735"/>
                  </a:lnTo>
                  <a:lnTo>
                    <a:pt x="464566" y="233807"/>
                  </a:lnTo>
                  <a:lnTo>
                    <a:pt x="476504" y="209423"/>
                  </a:lnTo>
                  <a:lnTo>
                    <a:pt x="500888" y="159639"/>
                  </a:lnTo>
                  <a:lnTo>
                    <a:pt x="522351" y="210439"/>
                  </a:lnTo>
                  <a:lnTo>
                    <a:pt x="522351" y="0"/>
                  </a:lnTo>
                  <a:close/>
                </a:path>
              </a:pathLst>
            </a:custGeom>
            <a:solidFill>
              <a:srgbClr val="4C7268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6" name="Freeform 6"/>
          <p:cNvSpPr/>
          <p:nvPr/>
        </p:nvSpPr>
        <p:spPr>
          <a:xfrm>
            <a:off x="1118044" y="1601448"/>
            <a:ext cx="1648873" cy="28575"/>
          </a:xfrm>
          <a:custGeom>
            <a:avLst/>
            <a:gdLst/>
            <a:ahLst/>
            <a:cxnLst/>
            <a:rect l="l" t="t" r="r" b="b"/>
            <a:pathLst>
              <a:path w="1648873" h="28575">
                <a:moveTo>
                  <a:pt x="0" y="0"/>
                </a:moveTo>
                <a:lnTo>
                  <a:pt x="1648873" y="0"/>
                </a:lnTo>
                <a:lnTo>
                  <a:pt x="1648873" y="28575"/>
                </a:lnTo>
                <a:lnTo>
                  <a:pt x="0" y="285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4014714" y="1418253"/>
            <a:ext cx="3025226" cy="19050"/>
            <a:chOff x="0" y="0"/>
            <a:chExt cx="3025229" cy="190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25267" cy="19050"/>
            </a:xfrm>
            <a:custGeom>
              <a:avLst/>
              <a:gdLst/>
              <a:ahLst/>
              <a:cxnLst/>
              <a:rect l="l" t="t" r="r" b="b"/>
              <a:pathLst>
                <a:path w="3025267" h="19050">
                  <a:moveTo>
                    <a:pt x="0" y="0"/>
                  </a:moveTo>
                  <a:lnTo>
                    <a:pt x="3025267" y="0"/>
                  </a:lnTo>
                  <a:lnTo>
                    <a:pt x="3025267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9" name="Freeform 9"/>
          <p:cNvSpPr/>
          <p:nvPr/>
        </p:nvSpPr>
        <p:spPr>
          <a:xfrm>
            <a:off x="15507376" y="1587160"/>
            <a:ext cx="1648873" cy="28575"/>
          </a:xfrm>
          <a:custGeom>
            <a:avLst/>
            <a:gdLst/>
            <a:ahLst/>
            <a:cxnLst/>
            <a:rect l="l" t="t" r="r" b="b"/>
            <a:pathLst>
              <a:path w="1648873" h="28575">
                <a:moveTo>
                  <a:pt x="0" y="0"/>
                </a:moveTo>
                <a:lnTo>
                  <a:pt x="1648873" y="0"/>
                </a:lnTo>
                <a:lnTo>
                  <a:pt x="1648873" y="28575"/>
                </a:lnTo>
                <a:lnTo>
                  <a:pt x="0" y="285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TextBox 10"/>
          <p:cNvSpPr txBox="1"/>
          <p:nvPr/>
        </p:nvSpPr>
        <p:spPr>
          <a:xfrm>
            <a:off x="1118044" y="1187615"/>
            <a:ext cx="3701405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spc="179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rPr>
              <a:t>AURORA CAPITAL MANAGEMENT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014714" y="1179338"/>
            <a:ext cx="3067079" cy="25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spc="143">
                <a:latin typeface="Arial"/>
                <a:ea typeface="Arial"/>
                <a:cs typeface="Arial"/>
                <a:sym typeface="Arial"/>
                <a:hlinkClick r:id="rId5" tooltip="https://elvebs.github.io/AuroraCapm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HTTPS://AURORACAPM.CH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A276E7-A9DD-B0A9-308A-8A8DBB8DF48A}"/>
              </a:ext>
            </a:extLst>
          </p:cNvPr>
          <p:cNvSpPr txBox="1"/>
          <p:nvPr/>
        </p:nvSpPr>
        <p:spPr>
          <a:xfrm>
            <a:off x="5151303" y="1147122"/>
            <a:ext cx="7985393" cy="65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40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SECOND ROUND ANALYSIS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C395CE-8F20-78C8-9BBB-32B9FC64F394}"/>
              </a:ext>
            </a:extLst>
          </p:cNvPr>
          <p:cNvSpPr txBox="1"/>
          <p:nvPr/>
        </p:nvSpPr>
        <p:spPr>
          <a:xfrm>
            <a:off x="2587571" y="7390468"/>
            <a:ext cx="7290833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GB" b="1" i="0" u="none" strike="noStrike">
                <a:solidFill>
                  <a:srgbClr val="000000"/>
                </a:solidFill>
                <a:effectLst/>
              </a:rPr>
              <a:t>Performance Overview (Nov 11 - Nov 27):</a:t>
            </a:r>
          </a:p>
          <a:p>
            <a:pPr marL="285750" indent="-285750">
              <a:buFont typeface="Arial"/>
              <a:buChar char="•"/>
            </a:pPr>
            <a:r>
              <a:rPr lang="en-GB">
                <a:solidFill>
                  <a:srgbClr val="000000"/>
                </a:solidFill>
                <a:ea typeface="+mn-lt"/>
                <a:cs typeface="+mn-lt"/>
              </a:rPr>
              <a:t>Aurora Capital outperformed its benchmark BMADM64 despite similar drawdowns (-1.5% on November 15).</a:t>
            </a:r>
            <a:endParaRPr lang="en-GB"/>
          </a:p>
          <a:p>
            <a:pPr marL="285750" indent="-285750">
              <a:buFont typeface="Arial"/>
              <a:buChar char="•"/>
            </a:pPr>
            <a:r>
              <a:rPr lang="en-GB">
                <a:solidFill>
                  <a:srgbClr val="000000"/>
                </a:solidFill>
                <a:ea typeface="+mn-lt"/>
                <a:cs typeface="+mn-lt"/>
              </a:rPr>
              <a:t>Recovery peaked with a 1.5% performance difference on November 22.</a:t>
            </a:r>
            <a:endParaRPr lang="en-GB"/>
          </a:p>
          <a:p>
            <a:pPr marL="285750" indent="-285750">
              <a:buFont typeface="Arial"/>
              <a:buChar char="•"/>
            </a:pPr>
            <a:r>
              <a:rPr lang="en-GB">
                <a:solidFill>
                  <a:srgbClr val="000000"/>
                </a:solidFill>
                <a:ea typeface="+mn-lt"/>
                <a:cs typeface="+mn-lt"/>
              </a:rPr>
              <a:t>Closed with a cumulative return of 0.75% vs. the benchmark’s 0.58%.</a:t>
            </a:r>
            <a:endParaRPr lang="en-GB"/>
          </a:p>
          <a:p>
            <a:pPr marL="285750" indent="-285750">
              <a:buFont typeface="Arial"/>
              <a:buChar char="•"/>
            </a:pPr>
            <a:r>
              <a:rPr lang="en-GB">
                <a:solidFill>
                  <a:srgbClr val="000000"/>
                </a:solidFill>
                <a:ea typeface="+mn-lt"/>
                <a:cs typeface="+mn-lt"/>
              </a:rPr>
              <a:t>Effective recovery highlighted but noted challenges in maintaining momentum.</a:t>
            </a:r>
            <a:endParaRPr lang="en-GB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2038EA0-5CDB-2204-7072-E5C228723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2214" y="3116947"/>
            <a:ext cx="7278498" cy="4277255"/>
          </a:xfrm>
          <a:prstGeom prst="rect">
            <a:avLst/>
          </a:prstGeom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70CF4E2F-5EB1-417D-325A-E9CB0E5CE4FF}"/>
              </a:ext>
            </a:extLst>
          </p:cNvPr>
          <p:cNvGrpSpPr/>
          <p:nvPr/>
        </p:nvGrpSpPr>
        <p:grpSpPr>
          <a:xfrm>
            <a:off x="10217534" y="2901001"/>
            <a:ext cx="4372722" cy="4489189"/>
            <a:chOff x="11304062" y="6057499"/>
            <a:chExt cx="2941789" cy="332873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539B70A-F344-0E5A-0510-73E1C2AA5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149345" y="6057499"/>
              <a:ext cx="1096506" cy="332873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F5368F6-799E-9EA6-19A1-853821BFA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304062" y="6057499"/>
              <a:ext cx="1826130" cy="3328739"/>
            </a:xfrm>
            <a:prstGeom prst="rect">
              <a:avLst/>
            </a:prstGeom>
          </p:spPr>
        </p:pic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E38EADC1-91F4-B0BA-21F9-3D6252B32695}"/>
              </a:ext>
            </a:extLst>
          </p:cNvPr>
          <p:cNvSpPr txBox="1"/>
          <p:nvPr/>
        </p:nvSpPr>
        <p:spPr>
          <a:xfrm>
            <a:off x="10219873" y="7424071"/>
            <a:ext cx="6026384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GB" b="1">
                <a:solidFill>
                  <a:srgbClr val="000000"/>
                </a:solidFill>
                <a:ea typeface="+mn-lt"/>
                <a:cs typeface="+mn-lt"/>
              </a:rPr>
              <a:t>Statistical Highlights:</a:t>
            </a:r>
            <a:endParaRPr lang="en-GB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GB" b="1">
                <a:solidFill>
                  <a:srgbClr val="000000"/>
                </a:solidFill>
                <a:cs typeface="Arial"/>
              </a:rPr>
              <a:t>Return:</a:t>
            </a:r>
            <a:r>
              <a:rPr lang="en-GB">
                <a:solidFill>
                  <a:srgbClr val="000000"/>
                </a:solidFill>
                <a:cs typeface="Arial"/>
              </a:rPr>
              <a:t> Higher annualized mean return (Aurora: </a:t>
            </a:r>
            <a:r>
              <a:rPr lang="en-GB" b="1">
                <a:solidFill>
                  <a:srgbClr val="000000"/>
                </a:solidFill>
                <a:cs typeface="Arial"/>
              </a:rPr>
              <a:t>143.25%</a:t>
            </a:r>
            <a:r>
              <a:rPr lang="en-GB">
                <a:solidFill>
                  <a:srgbClr val="000000"/>
                </a:solidFill>
                <a:cs typeface="Arial"/>
              </a:rPr>
              <a:t> vs Benchmark: </a:t>
            </a:r>
            <a:r>
              <a:rPr lang="en-GB" b="1">
                <a:solidFill>
                  <a:srgbClr val="000000"/>
                </a:solidFill>
                <a:cs typeface="Arial"/>
              </a:rPr>
              <a:t>132.33%</a:t>
            </a:r>
            <a:r>
              <a:rPr lang="en-GB">
                <a:solidFill>
                  <a:srgbClr val="000000"/>
                </a:solidFill>
                <a:cs typeface="Arial"/>
              </a:rPr>
              <a:t>).</a:t>
            </a:r>
            <a:endParaRPr lang="en-US">
              <a:solidFill>
                <a:srgbClr val="000000"/>
              </a:solidFill>
              <a:cs typeface="Arial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GB" b="1">
                <a:solidFill>
                  <a:srgbClr val="000000"/>
                </a:solidFill>
                <a:cs typeface="Arial"/>
              </a:rPr>
              <a:t>Risk:</a:t>
            </a:r>
            <a:r>
              <a:rPr lang="en-GB">
                <a:solidFill>
                  <a:srgbClr val="000000"/>
                </a:solidFill>
                <a:cs typeface="Arial"/>
              </a:rPr>
              <a:t> Slightly higher risk (Standard Deviation: </a:t>
            </a:r>
            <a:r>
              <a:rPr lang="en-GB" b="1">
                <a:solidFill>
                  <a:srgbClr val="000000"/>
                </a:solidFill>
                <a:cs typeface="Arial"/>
              </a:rPr>
              <a:t>5.36% Aurora</a:t>
            </a:r>
            <a:r>
              <a:rPr lang="en-GB">
                <a:solidFill>
                  <a:srgbClr val="000000"/>
                </a:solidFill>
                <a:cs typeface="Arial"/>
              </a:rPr>
              <a:t> vs </a:t>
            </a:r>
            <a:r>
              <a:rPr lang="en-GB" b="1">
                <a:solidFill>
                  <a:srgbClr val="000000"/>
                </a:solidFill>
                <a:cs typeface="Arial"/>
              </a:rPr>
              <a:t>3.79% Benchmark</a:t>
            </a:r>
            <a:r>
              <a:rPr lang="en-GB">
                <a:solidFill>
                  <a:srgbClr val="000000"/>
                </a:solidFill>
                <a:cs typeface="Arial"/>
              </a:rPr>
              <a:t>).</a:t>
            </a:r>
            <a:endParaRPr lang="en-US">
              <a:solidFill>
                <a:srgbClr val="000000"/>
              </a:solidFill>
              <a:cs typeface="Arial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GB" b="1">
                <a:solidFill>
                  <a:srgbClr val="000000"/>
                </a:solidFill>
                <a:cs typeface="Arial"/>
              </a:rPr>
              <a:t>Risk-Adjusted Return:</a:t>
            </a:r>
            <a:r>
              <a:rPr lang="en-GB">
                <a:solidFill>
                  <a:srgbClr val="000000"/>
                </a:solidFill>
                <a:cs typeface="Arial"/>
              </a:rPr>
              <a:t> Strong Jensen Alpha (</a:t>
            </a:r>
            <a:r>
              <a:rPr lang="en-GB" b="1">
                <a:solidFill>
                  <a:srgbClr val="000000"/>
                </a:solidFill>
                <a:cs typeface="Arial"/>
              </a:rPr>
              <a:t>55.10</a:t>
            </a:r>
            <a:r>
              <a:rPr lang="en-GB">
                <a:solidFill>
                  <a:srgbClr val="000000"/>
                </a:solidFill>
                <a:cs typeface="Arial"/>
              </a:rPr>
              <a:t>) despite a lower Sharpe Ratio.</a:t>
            </a:r>
            <a:endParaRPr lang="en-US">
              <a:solidFill>
                <a:srgbClr val="000000"/>
              </a:solidFill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C8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9270" y="114090"/>
            <a:ext cx="730720" cy="680914"/>
            <a:chOff x="0" y="0"/>
            <a:chExt cx="730720" cy="680910"/>
          </a:xfrm>
        </p:grpSpPr>
        <p:sp>
          <p:nvSpPr>
            <p:cNvPr id="3" name="Freeform 3"/>
            <p:cNvSpPr/>
            <p:nvPr/>
          </p:nvSpPr>
          <p:spPr>
            <a:xfrm>
              <a:off x="507746" y="335153"/>
              <a:ext cx="159512" cy="282194"/>
            </a:xfrm>
            <a:custGeom>
              <a:avLst/>
              <a:gdLst/>
              <a:ahLst/>
              <a:cxnLst/>
              <a:rect l="l" t="t" r="r" b="b"/>
              <a:pathLst>
                <a:path w="159512" h="282194">
                  <a:moveTo>
                    <a:pt x="28829" y="0"/>
                  </a:moveTo>
                  <a:lnTo>
                    <a:pt x="0" y="58928"/>
                  </a:lnTo>
                  <a:lnTo>
                    <a:pt x="103378" y="282194"/>
                  </a:lnTo>
                  <a:lnTo>
                    <a:pt x="159512" y="282194"/>
                  </a:lnTo>
                  <a:lnTo>
                    <a:pt x="28829" y="0"/>
                  </a:lnTo>
                </a:path>
              </a:pathLst>
            </a:custGeom>
            <a:solidFill>
              <a:srgbClr val="355172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Freeform 4"/>
            <p:cNvSpPr/>
            <p:nvPr/>
          </p:nvSpPr>
          <p:spPr>
            <a:xfrm>
              <a:off x="272034" y="63500"/>
              <a:ext cx="214122" cy="322961"/>
            </a:xfrm>
            <a:custGeom>
              <a:avLst/>
              <a:gdLst/>
              <a:ahLst/>
              <a:cxnLst/>
              <a:rect l="l" t="t" r="r" b="b"/>
              <a:pathLst>
                <a:path w="214122" h="322961">
                  <a:moveTo>
                    <a:pt x="138811" y="121285"/>
                  </a:moveTo>
                  <a:lnTo>
                    <a:pt x="185293" y="221742"/>
                  </a:lnTo>
                  <a:lnTo>
                    <a:pt x="214122" y="162814"/>
                  </a:lnTo>
                  <a:lnTo>
                    <a:pt x="138811" y="0"/>
                  </a:lnTo>
                  <a:lnTo>
                    <a:pt x="0" y="299974"/>
                  </a:lnTo>
                  <a:lnTo>
                    <a:pt x="45466" y="322961"/>
                  </a:lnTo>
                  <a:lnTo>
                    <a:pt x="138811" y="121285"/>
                  </a:lnTo>
                </a:path>
              </a:pathLst>
            </a:custGeom>
            <a:solidFill>
              <a:srgbClr val="355172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5" name="Freeform 5"/>
            <p:cNvSpPr/>
            <p:nvPr/>
          </p:nvSpPr>
          <p:spPr>
            <a:xfrm>
              <a:off x="60833" y="76708"/>
              <a:ext cx="522351" cy="540639"/>
            </a:xfrm>
            <a:custGeom>
              <a:avLst/>
              <a:gdLst/>
              <a:ahLst/>
              <a:cxnLst/>
              <a:rect l="l" t="t" r="r" b="b"/>
              <a:pathLst>
                <a:path w="522351" h="540639">
                  <a:moveTo>
                    <a:pt x="522097" y="0"/>
                  </a:moveTo>
                  <a:lnTo>
                    <a:pt x="448818" y="149860"/>
                  </a:lnTo>
                  <a:lnTo>
                    <a:pt x="436880" y="174244"/>
                  </a:lnTo>
                  <a:lnTo>
                    <a:pt x="408051" y="233172"/>
                  </a:lnTo>
                  <a:lnTo>
                    <a:pt x="396113" y="257556"/>
                  </a:lnTo>
                  <a:lnTo>
                    <a:pt x="355981" y="339598"/>
                  </a:lnTo>
                  <a:cubicBezTo>
                    <a:pt x="351409" y="348996"/>
                    <a:pt x="343408" y="355981"/>
                    <a:pt x="333502" y="359283"/>
                  </a:cubicBezTo>
                  <a:cubicBezTo>
                    <a:pt x="329438" y="360680"/>
                    <a:pt x="325247" y="361315"/>
                    <a:pt x="321183" y="361315"/>
                  </a:cubicBezTo>
                  <a:cubicBezTo>
                    <a:pt x="315214" y="361315"/>
                    <a:pt x="309245" y="359918"/>
                    <a:pt x="303657" y="357124"/>
                  </a:cubicBezTo>
                  <a:lnTo>
                    <a:pt x="266827" y="338455"/>
                  </a:lnTo>
                  <a:lnTo>
                    <a:pt x="247904" y="328930"/>
                  </a:lnTo>
                  <a:lnTo>
                    <a:pt x="202438" y="305943"/>
                  </a:lnTo>
                  <a:lnTo>
                    <a:pt x="183515" y="296418"/>
                  </a:lnTo>
                  <a:lnTo>
                    <a:pt x="170561" y="289941"/>
                  </a:lnTo>
                  <a:cubicBezTo>
                    <a:pt x="157734" y="283464"/>
                    <a:pt x="144018" y="280162"/>
                    <a:pt x="130175" y="280162"/>
                  </a:cubicBezTo>
                  <a:cubicBezTo>
                    <a:pt x="120269" y="280162"/>
                    <a:pt x="110363" y="281813"/>
                    <a:pt x="100584" y="285242"/>
                  </a:cubicBezTo>
                  <a:cubicBezTo>
                    <a:pt x="77343" y="293243"/>
                    <a:pt x="58928" y="310007"/>
                    <a:pt x="48641" y="332232"/>
                  </a:cubicBezTo>
                  <a:lnTo>
                    <a:pt x="11049" y="413258"/>
                  </a:lnTo>
                  <a:cubicBezTo>
                    <a:pt x="889" y="435102"/>
                    <a:pt x="0" y="459613"/>
                    <a:pt x="8382" y="482219"/>
                  </a:cubicBezTo>
                  <a:cubicBezTo>
                    <a:pt x="16764" y="504825"/>
                    <a:pt x="33528" y="522732"/>
                    <a:pt x="55499" y="532638"/>
                  </a:cubicBezTo>
                  <a:cubicBezTo>
                    <a:pt x="67437" y="538099"/>
                    <a:pt x="79883" y="540639"/>
                    <a:pt x="92329" y="540639"/>
                  </a:cubicBezTo>
                  <a:cubicBezTo>
                    <a:pt x="126238" y="540639"/>
                    <a:pt x="158877" y="521335"/>
                    <a:pt x="173990" y="488696"/>
                  </a:cubicBezTo>
                  <a:lnTo>
                    <a:pt x="217678" y="394335"/>
                  </a:lnTo>
                  <a:lnTo>
                    <a:pt x="172212" y="371348"/>
                  </a:lnTo>
                  <a:lnTo>
                    <a:pt x="127762" y="467360"/>
                  </a:lnTo>
                  <a:cubicBezTo>
                    <a:pt x="121285" y="481457"/>
                    <a:pt x="107188" y="489839"/>
                    <a:pt x="92456" y="489839"/>
                  </a:cubicBezTo>
                  <a:cubicBezTo>
                    <a:pt x="87122" y="489839"/>
                    <a:pt x="81661" y="488696"/>
                    <a:pt x="76581" y="486410"/>
                  </a:cubicBezTo>
                  <a:cubicBezTo>
                    <a:pt x="67056" y="482092"/>
                    <a:pt x="59817" y="474345"/>
                    <a:pt x="56261" y="464566"/>
                  </a:cubicBezTo>
                  <a:cubicBezTo>
                    <a:pt x="52705" y="454787"/>
                    <a:pt x="53086" y="444246"/>
                    <a:pt x="57404" y="434721"/>
                  </a:cubicBezTo>
                  <a:lnTo>
                    <a:pt x="94996" y="353568"/>
                  </a:lnTo>
                  <a:cubicBezTo>
                    <a:pt x="99441" y="343916"/>
                    <a:pt x="107442" y="336677"/>
                    <a:pt x="117475" y="333248"/>
                  </a:cubicBezTo>
                  <a:cubicBezTo>
                    <a:pt x="121666" y="331851"/>
                    <a:pt x="125984" y="331089"/>
                    <a:pt x="130302" y="331089"/>
                  </a:cubicBezTo>
                  <a:cubicBezTo>
                    <a:pt x="136271" y="331089"/>
                    <a:pt x="142240" y="332486"/>
                    <a:pt x="147828" y="335280"/>
                  </a:cubicBezTo>
                  <a:lnTo>
                    <a:pt x="162306" y="342646"/>
                  </a:lnTo>
                  <a:lnTo>
                    <a:pt x="181229" y="352171"/>
                  </a:lnTo>
                  <a:lnTo>
                    <a:pt x="226695" y="375158"/>
                  </a:lnTo>
                  <a:lnTo>
                    <a:pt x="245618" y="384683"/>
                  </a:lnTo>
                  <a:lnTo>
                    <a:pt x="280797" y="402463"/>
                  </a:lnTo>
                  <a:cubicBezTo>
                    <a:pt x="293624" y="408940"/>
                    <a:pt x="307340" y="412242"/>
                    <a:pt x="321183" y="412242"/>
                  </a:cubicBezTo>
                  <a:cubicBezTo>
                    <a:pt x="330835" y="412242"/>
                    <a:pt x="340360" y="410718"/>
                    <a:pt x="349758" y="407543"/>
                  </a:cubicBezTo>
                  <a:cubicBezTo>
                    <a:pt x="372745" y="399923"/>
                    <a:pt x="391160" y="383667"/>
                    <a:pt x="401828" y="361950"/>
                  </a:cubicBezTo>
                  <a:lnTo>
                    <a:pt x="423799" y="317119"/>
                  </a:lnTo>
                  <a:lnTo>
                    <a:pt x="435737" y="292735"/>
                  </a:lnTo>
                  <a:lnTo>
                    <a:pt x="464566" y="233807"/>
                  </a:lnTo>
                  <a:lnTo>
                    <a:pt x="476504" y="209423"/>
                  </a:lnTo>
                  <a:lnTo>
                    <a:pt x="500888" y="159639"/>
                  </a:lnTo>
                  <a:lnTo>
                    <a:pt x="522351" y="210439"/>
                  </a:lnTo>
                  <a:lnTo>
                    <a:pt x="522351" y="0"/>
                  </a:lnTo>
                  <a:close/>
                </a:path>
              </a:pathLst>
            </a:custGeom>
            <a:solidFill>
              <a:srgbClr val="4C7268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6" name="Freeform 6"/>
          <p:cNvSpPr/>
          <p:nvPr/>
        </p:nvSpPr>
        <p:spPr>
          <a:xfrm>
            <a:off x="1118044" y="1601448"/>
            <a:ext cx="1648873" cy="28575"/>
          </a:xfrm>
          <a:custGeom>
            <a:avLst/>
            <a:gdLst/>
            <a:ahLst/>
            <a:cxnLst/>
            <a:rect l="l" t="t" r="r" b="b"/>
            <a:pathLst>
              <a:path w="1648873" h="28575">
                <a:moveTo>
                  <a:pt x="0" y="0"/>
                </a:moveTo>
                <a:lnTo>
                  <a:pt x="1648873" y="0"/>
                </a:lnTo>
                <a:lnTo>
                  <a:pt x="1648873" y="28575"/>
                </a:lnTo>
                <a:lnTo>
                  <a:pt x="0" y="285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4014714" y="1418253"/>
            <a:ext cx="3025226" cy="19050"/>
            <a:chOff x="0" y="0"/>
            <a:chExt cx="3025229" cy="190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25267" cy="19050"/>
            </a:xfrm>
            <a:custGeom>
              <a:avLst/>
              <a:gdLst/>
              <a:ahLst/>
              <a:cxnLst/>
              <a:rect l="l" t="t" r="r" b="b"/>
              <a:pathLst>
                <a:path w="3025267" h="19050">
                  <a:moveTo>
                    <a:pt x="0" y="0"/>
                  </a:moveTo>
                  <a:lnTo>
                    <a:pt x="3025267" y="0"/>
                  </a:lnTo>
                  <a:lnTo>
                    <a:pt x="3025267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9" name="Freeform 9"/>
          <p:cNvSpPr/>
          <p:nvPr/>
        </p:nvSpPr>
        <p:spPr>
          <a:xfrm>
            <a:off x="15507376" y="1587160"/>
            <a:ext cx="1648873" cy="28575"/>
          </a:xfrm>
          <a:custGeom>
            <a:avLst/>
            <a:gdLst/>
            <a:ahLst/>
            <a:cxnLst/>
            <a:rect l="l" t="t" r="r" b="b"/>
            <a:pathLst>
              <a:path w="1648873" h="28575">
                <a:moveTo>
                  <a:pt x="0" y="0"/>
                </a:moveTo>
                <a:lnTo>
                  <a:pt x="1648873" y="0"/>
                </a:lnTo>
                <a:lnTo>
                  <a:pt x="1648873" y="28575"/>
                </a:lnTo>
                <a:lnTo>
                  <a:pt x="0" y="285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TextBox 10"/>
          <p:cNvSpPr txBox="1"/>
          <p:nvPr/>
        </p:nvSpPr>
        <p:spPr>
          <a:xfrm>
            <a:off x="1118044" y="1187615"/>
            <a:ext cx="3701405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spc="179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rPr>
              <a:t>AURORA CAPITAL MANAGEMENT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014714" y="1179338"/>
            <a:ext cx="3067079" cy="540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 spc="143">
                <a:latin typeface="Arial"/>
                <a:ea typeface="Arial"/>
                <a:cs typeface="Arial"/>
                <a:sym typeface="Arial"/>
                <a:hlinkClick r:id="rId5" tooltip="https://elvebs.github.io/AuroraCapm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HTTPS://AURORACAPM.CH</a:t>
            </a:r>
          </a:p>
          <a:p>
            <a:pPr algn="l">
              <a:lnSpc>
                <a:spcPts val="2239"/>
              </a:lnSpc>
            </a:pPr>
            <a:endParaRPr lang="en-US" sz="1599" spc="143">
              <a:solidFill>
                <a:srgbClr val="1C1C1C"/>
              </a:solidFill>
              <a:latin typeface="Arial"/>
              <a:ea typeface="Arial"/>
              <a:cs typeface="Arial"/>
              <a:sym typeface="Arial"/>
              <a:hlinkClick r:id="rId5" tooltip="https://elvebs.github.io/AuroraCapm/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151303" y="1247611"/>
            <a:ext cx="7985393" cy="65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40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EQUITY ALLOCATION RESULTS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7B003E-7A90-B19B-D227-0F94CC50070E}"/>
              </a:ext>
            </a:extLst>
          </p:cNvPr>
          <p:cNvSpPr txBox="1"/>
          <p:nvPr/>
        </p:nvSpPr>
        <p:spPr>
          <a:xfrm>
            <a:off x="4786584" y="5511859"/>
            <a:ext cx="3276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......................................................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4E9903-7707-6420-EA0A-C1AFF0B568D4}"/>
              </a:ext>
            </a:extLst>
          </p:cNvPr>
          <p:cNvSpPr txBox="1"/>
          <p:nvPr/>
        </p:nvSpPr>
        <p:spPr>
          <a:xfrm>
            <a:off x="10283572" y="3460393"/>
            <a:ext cx="5888639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GB" b="1" i="0" u="none" strike="noStrike">
                <a:solidFill>
                  <a:srgbClr val="000000"/>
                </a:solidFill>
                <a:effectLst/>
              </a:rPr>
              <a:t>Top Performers</a:t>
            </a:r>
            <a:endParaRPr lang="en-GB" b="0" i="0" u="none" strike="noStrike">
              <a:solidFill>
                <a:srgbClr val="000000"/>
              </a:solidFill>
              <a:effectLst/>
            </a:endParaRPr>
          </a:p>
          <a:p>
            <a:pPr marL="285750" indent="-285750">
              <a:buFont typeface="Arial"/>
              <a:buChar char="•"/>
            </a:pPr>
            <a:r>
              <a:rPr lang="en-GB" b="1">
                <a:solidFill>
                  <a:srgbClr val="000000"/>
                </a:solidFill>
                <a:ea typeface="+mn-lt"/>
                <a:cs typeface="+mn-lt"/>
              </a:rPr>
              <a:t>Smiths Group</a:t>
            </a:r>
            <a:r>
              <a:rPr lang="en-GB">
                <a:solidFill>
                  <a:srgbClr val="000000"/>
                </a:solidFill>
                <a:ea typeface="+mn-lt"/>
                <a:cs typeface="+mn-lt"/>
              </a:rPr>
              <a:t> (+13.9%): Driven by AI integration and buy recommendations.</a:t>
            </a:r>
          </a:p>
          <a:p>
            <a:pPr marL="285750" indent="-285750">
              <a:buFont typeface="Arial"/>
              <a:buChar char="•"/>
            </a:pPr>
            <a:r>
              <a:rPr lang="en-GB" b="1">
                <a:solidFill>
                  <a:srgbClr val="000000"/>
                </a:solidFill>
                <a:ea typeface="+mn-lt"/>
                <a:cs typeface="+mn-lt"/>
              </a:rPr>
              <a:t>MPLX</a:t>
            </a:r>
            <a:r>
              <a:rPr lang="en-GB">
                <a:solidFill>
                  <a:srgbClr val="000000"/>
                </a:solidFill>
                <a:ea typeface="+mn-lt"/>
                <a:cs typeface="+mn-lt"/>
              </a:rPr>
              <a:t>: Benefited from robust energy demand, securing strong operational growth.</a:t>
            </a:r>
          </a:p>
          <a:p>
            <a:pPr marL="285750" indent="-285750">
              <a:buFont typeface="Arial"/>
              <a:buChar char="•"/>
            </a:pPr>
            <a:r>
              <a:rPr lang="en-GB" b="1">
                <a:solidFill>
                  <a:srgbClr val="000000"/>
                </a:solidFill>
                <a:ea typeface="+mn-lt"/>
                <a:cs typeface="+mn-lt"/>
              </a:rPr>
              <a:t>Nan Pao Resins</a:t>
            </a:r>
            <a:r>
              <a:rPr lang="en-GB">
                <a:solidFill>
                  <a:srgbClr val="000000"/>
                </a:solidFill>
                <a:ea typeface="+mn-lt"/>
                <a:cs typeface="+mn-lt"/>
              </a:rPr>
              <a:t>: Growth supported by sustainable product expansion.</a:t>
            </a:r>
            <a:endParaRPr lang="en-GB">
              <a:ea typeface="Calibri"/>
              <a:cs typeface="Calibri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A7D3BB4-D59E-50B4-5BDB-132F0A2E3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8741" y="3460392"/>
            <a:ext cx="7357422" cy="205146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0013DB0-00A8-507A-4322-F20BD83C1A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8741" y="6052336"/>
            <a:ext cx="7312284" cy="205146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4761EBD-A615-3F1C-EA71-5CFE09D30F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5170" y="8477993"/>
            <a:ext cx="7312284" cy="276885"/>
          </a:xfrm>
          <a:prstGeom prst="rect">
            <a:avLst/>
          </a:prstGeom>
        </p:spPr>
      </p:pic>
      <p:sp>
        <p:nvSpPr>
          <p:cNvPr id="13" name="TextBox 32">
            <a:extLst>
              <a:ext uri="{FF2B5EF4-FFF2-40B4-BE49-F238E27FC236}">
                <a16:creationId xmlns:a16="http://schemas.microsoft.com/office/drawing/2014/main" id="{E7148944-AB1B-0E58-DA83-9D5110B868F6}"/>
              </a:ext>
            </a:extLst>
          </p:cNvPr>
          <p:cNvSpPr txBox="1"/>
          <p:nvPr/>
        </p:nvSpPr>
        <p:spPr>
          <a:xfrm>
            <a:off x="10283572" y="6051774"/>
            <a:ext cx="5888639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>
                <a:solidFill>
                  <a:srgbClr val="000000"/>
                </a:solidFill>
                <a:ea typeface="+mn-lt"/>
                <a:cs typeface="+mn-lt"/>
              </a:rPr>
              <a:t>Underperformers:</a:t>
            </a:r>
            <a:endParaRPr lang="it-IT" b="1"/>
          </a:p>
          <a:p>
            <a:pPr marL="285750" indent="-285750">
              <a:buFont typeface="Arial"/>
              <a:buChar char="•"/>
            </a:pPr>
            <a:r>
              <a:rPr lang="en-GB" b="1">
                <a:solidFill>
                  <a:srgbClr val="000000"/>
                </a:solidFill>
                <a:ea typeface="+mn-lt"/>
                <a:cs typeface="+mn-lt"/>
              </a:rPr>
              <a:t>Target Corp</a:t>
            </a:r>
            <a:r>
              <a:rPr lang="en-GB">
                <a:solidFill>
                  <a:srgbClr val="000000"/>
                </a:solidFill>
                <a:ea typeface="+mn-lt"/>
                <a:cs typeface="+mn-lt"/>
              </a:rPr>
              <a:t>: Missed Q3 earnings; stock declined.</a:t>
            </a:r>
            <a:endParaRPr lang="en-GB"/>
          </a:p>
          <a:p>
            <a:pPr marL="285750" indent="-285750">
              <a:buFont typeface="Arial"/>
              <a:buChar char="•"/>
            </a:pPr>
            <a:r>
              <a:rPr lang="en-GB" b="1">
                <a:solidFill>
                  <a:srgbClr val="000000"/>
                </a:solidFill>
                <a:ea typeface="+mn-lt"/>
                <a:cs typeface="+mn-lt"/>
              </a:rPr>
              <a:t>Sumitomo Bakelite</a:t>
            </a:r>
            <a:r>
              <a:rPr lang="en-GB">
                <a:solidFill>
                  <a:srgbClr val="000000"/>
                </a:solidFill>
                <a:ea typeface="+mn-lt"/>
                <a:cs typeface="+mn-lt"/>
              </a:rPr>
              <a:t>: Failed to meet R&amp;D targets.</a:t>
            </a:r>
            <a:endParaRPr lang="en-GB"/>
          </a:p>
          <a:p>
            <a:pPr marL="285750" indent="-285750">
              <a:buFont typeface="Arial"/>
              <a:buChar char="•"/>
            </a:pPr>
            <a:r>
              <a:rPr lang="en-GB" b="1" err="1">
                <a:solidFill>
                  <a:srgbClr val="000000"/>
                </a:solidFill>
                <a:ea typeface="+mn-lt"/>
                <a:cs typeface="+mn-lt"/>
              </a:rPr>
              <a:t>Jumpcan</a:t>
            </a:r>
            <a:r>
              <a:rPr lang="en-GB" b="1">
                <a:solidFill>
                  <a:srgbClr val="000000"/>
                </a:solidFill>
                <a:ea typeface="+mn-lt"/>
                <a:cs typeface="+mn-lt"/>
              </a:rPr>
              <a:t> Pharmaceutical</a:t>
            </a:r>
            <a:r>
              <a:rPr lang="en-GB">
                <a:solidFill>
                  <a:srgbClr val="000000"/>
                </a:solidFill>
                <a:ea typeface="+mn-lt"/>
                <a:cs typeface="+mn-lt"/>
              </a:rPr>
              <a:t>: Patent delays led to a 9% decline.</a:t>
            </a:r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C8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9270" y="114090"/>
            <a:ext cx="730720" cy="680914"/>
            <a:chOff x="0" y="0"/>
            <a:chExt cx="730720" cy="680910"/>
          </a:xfrm>
        </p:grpSpPr>
        <p:sp>
          <p:nvSpPr>
            <p:cNvPr id="3" name="Freeform 3"/>
            <p:cNvSpPr/>
            <p:nvPr/>
          </p:nvSpPr>
          <p:spPr>
            <a:xfrm>
              <a:off x="507746" y="335153"/>
              <a:ext cx="159512" cy="282194"/>
            </a:xfrm>
            <a:custGeom>
              <a:avLst/>
              <a:gdLst/>
              <a:ahLst/>
              <a:cxnLst/>
              <a:rect l="l" t="t" r="r" b="b"/>
              <a:pathLst>
                <a:path w="159512" h="282194">
                  <a:moveTo>
                    <a:pt x="28829" y="0"/>
                  </a:moveTo>
                  <a:lnTo>
                    <a:pt x="0" y="58928"/>
                  </a:lnTo>
                  <a:lnTo>
                    <a:pt x="103378" y="282194"/>
                  </a:lnTo>
                  <a:lnTo>
                    <a:pt x="159512" y="282194"/>
                  </a:lnTo>
                  <a:lnTo>
                    <a:pt x="28829" y="0"/>
                  </a:lnTo>
                </a:path>
              </a:pathLst>
            </a:custGeom>
            <a:solidFill>
              <a:srgbClr val="355172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Freeform 4"/>
            <p:cNvSpPr/>
            <p:nvPr/>
          </p:nvSpPr>
          <p:spPr>
            <a:xfrm>
              <a:off x="272034" y="63500"/>
              <a:ext cx="214122" cy="322961"/>
            </a:xfrm>
            <a:custGeom>
              <a:avLst/>
              <a:gdLst/>
              <a:ahLst/>
              <a:cxnLst/>
              <a:rect l="l" t="t" r="r" b="b"/>
              <a:pathLst>
                <a:path w="214122" h="322961">
                  <a:moveTo>
                    <a:pt x="138811" y="121285"/>
                  </a:moveTo>
                  <a:lnTo>
                    <a:pt x="185293" y="221742"/>
                  </a:lnTo>
                  <a:lnTo>
                    <a:pt x="214122" y="162814"/>
                  </a:lnTo>
                  <a:lnTo>
                    <a:pt x="138811" y="0"/>
                  </a:lnTo>
                  <a:lnTo>
                    <a:pt x="0" y="299974"/>
                  </a:lnTo>
                  <a:lnTo>
                    <a:pt x="45466" y="322961"/>
                  </a:lnTo>
                  <a:lnTo>
                    <a:pt x="138811" y="121285"/>
                  </a:lnTo>
                </a:path>
              </a:pathLst>
            </a:custGeom>
            <a:solidFill>
              <a:srgbClr val="355172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5" name="Freeform 5"/>
            <p:cNvSpPr/>
            <p:nvPr/>
          </p:nvSpPr>
          <p:spPr>
            <a:xfrm>
              <a:off x="60833" y="76708"/>
              <a:ext cx="522351" cy="540639"/>
            </a:xfrm>
            <a:custGeom>
              <a:avLst/>
              <a:gdLst/>
              <a:ahLst/>
              <a:cxnLst/>
              <a:rect l="l" t="t" r="r" b="b"/>
              <a:pathLst>
                <a:path w="522351" h="540639">
                  <a:moveTo>
                    <a:pt x="522097" y="0"/>
                  </a:moveTo>
                  <a:lnTo>
                    <a:pt x="448818" y="149860"/>
                  </a:lnTo>
                  <a:lnTo>
                    <a:pt x="436880" y="174244"/>
                  </a:lnTo>
                  <a:lnTo>
                    <a:pt x="408051" y="233172"/>
                  </a:lnTo>
                  <a:lnTo>
                    <a:pt x="396113" y="257556"/>
                  </a:lnTo>
                  <a:lnTo>
                    <a:pt x="355981" y="339598"/>
                  </a:lnTo>
                  <a:cubicBezTo>
                    <a:pt x="351409" y="348996"/>
                    <a:pt x="343408" y="355981"/>
                    <a:pt x="333502" y="359283"/>
                  </a:cubicBezTo>
                  <a:cubicBezTo>
                    <a:pt x="329438" y="360680"/>
                    <a:pt x="325247" y="361315"/>
                    <a:pt x="321183" y="361315"/>
                  </a:cubicBezTo>
                  <a:cubicBezTo>
                    <a:pt x="315214" y="361315"/>
                    <a:pt x="309245" y="359918"/>
                    <a:pt x="303657" y="357124"/>
                  </a:cubicBezTo>
                  <a:lnTo>
                    <a:pt x="266827" y="338455"/>
                  </a:lnTo>
                  <a:lnTo>
                    <a:pt x="247904" y="328930"/>
                  </a:lnTo>
                  <a:lnTo>
                    <a:pt x="202438" y="305943"/>
                  </a:lnTo>
                  <a:lnTo>
                    <a:pt x="183515" y="296418"/>
                  </a:lnTo>
                  <a:lnTo>
                    <a:pt x="170561" y="289941"/>
                  </a:lnTo>
                  <a:cubicBezTo>
                    <a:pt x="157734" y="283464"/>
                    <a:pt x="144018" y="280162"/>
                    <a:pt x="130175" y="280162"/>
                  </a:cubicBezTo>
                  <a:cubicBezTo>
                    <a:pt x="120269" y="280162"/>
                    <a:pt x="110363" y="281813"/>
                    <a:pt x="100584" y="285242"/>
                  </a:cubicBezTo>
                  <a:cubicBezTo>
                    <a:pt x="77343" y="293243"/>
                    <a:pt x="58928" y="310007"/>
                    <a:pt x="48641" y="332232"/>
                  </a:cubicBezTo>
                  <a:lnTo>
                    <a:pt x="11049" y="413258"/>
                  </a:lnTo>
                  <a:cubicBezTo>
                    <a:pt x="889" y="435102"/>
                    <a:pt x="0" y="459613"/>
                    <a:pt x="8382" y="482219"/>
                  </a:cubicBezTo>
                  <a:cubicBezTo>
                    <a:pt x="16764" y="504825"/>
                    <a:pt x="33528" y="522732"/>
                    <a:pt x="55499" y="532638"/>
                  </a:cubicBezTo>
                  <a:cubicBezTo>
                    <a:pt x="67437" y="538099"/>
                    <a:pt x="79883" y="540639"/>
                    <a:pt x="92329" y="540639"/>
                  </a:cubicBezTo>
                  <a:cubicBezTo>
                    <a:pt x="126238" y="540639"/>
                    <a:pt x="158877" y="521335"/>
                    <a:pt x="173990" y="488696"/>
                  </a:cubicBezTo>
                  <a:lnTo>
                    <a:pt x="217678" y="394335"/>
                  </a:lnTo>
                  <a:lnTo>
                    <a:pt x="172212" y="371348"/>
                  </a:lnTo>
                  <a:lnTo>
                    <a:pt x="127762" y="467360"/>
                  </a:lnTo>
                  <a:cubicBezTo>
                    <a:pt x="121285" y="481457"/>
                    <a:pt x="107188" y="489839"/>
                    <a:pt x="92456" y="489839"/>
                  </a:cubicBezTo>
                  <a:cubicBezTo>
                    <a:pt x="87122" y="489839"/>
                    <a:pt x="81661" y="488696"/>
                    <a:pt x="76581" y="486410"/>
                  </a:cubicBezTo>
                  <a:cubicBezTo>
                    <a:pt x="67056" y="482092"/>
                    <a:pt x="59817" y="474345"/>
                    <a:pt x="56261" y="464566"/>
                  </a:cubicBezTo>
                  <a:cubicBezTo>
                    <a:pt x="52705" y="454787"/>
                    <a:pt x="53086" y="444246"/>
                    <a:pt x="57404" y="434721"/>
                  </a:cubicBezTo>
                  <a:lnTo>
                    <a:pt x="94996" y="353568"/>
                  </a:lnTo>
                  <a:cubicBezTo>
                    <a:pt x="99441" y="343916"/>
                    <a:pt x="107442" y="336677"/>
                    <a:pt x="117475" y="333248"/>
                  </a:cubicBezTo>
                  <a:cubicBezTo>
                    <a:pt x="121666" y="331851"/>
                    <a:pt x="125984" y="331089"/>
                    <a:pt x="130302" y="331089"/>
                  </a:cubicBezTo>
                  <a:cubicBezTo>
                    <a:pt x="136271" y="331089"/>
                    <a:pt x="142240" y="332486"/>
                    <a:pt x="147828" y="335280"/>
                  </a:cubicBezTo>
                  <a:lnTo>
                    <a:pt x="162306" y="342646"/>
                  </a:lnTo>
                  <a:lnTo>
                    <a:pt x="181229" y="352171"/>
                  </a:lnTo>
                  <a:lnTo>
                    <a:pt x="226695" y="375158"/>
                  </a:lnTo>
                  <a:lnTo>
                    <a:pt x="245618" y="384683"/>
                  </a:lnTo>
                  <a:lnTo>
                    <a:pt x="280797" y="402463"/>
                  </a:lnTo>
                  <a:cubicBezTo>
                    <a:pt x="293624" y="408940"/>
                    <a:pt x="307340" y="412242"/>
                    <a:pt x="321183" y="412242"/>
                  </a:cubicBezTo>
                  <a:cubicBezTo>
                    <a:pt x="330835" y="412242"/>
                    <a:pt x="340360" y="410718"/>
                    <a:pt x="349758" y="407543"/>
                  </a:cubicBezTo>
                  <a:cubicBezTo>
                    <a:pt x="372745" y="399923"/>
                    <a:pt x="391160" y="383667"/>
                    <a:pt x="401828" y="361950"/>
                  </a:cubicBezTo>
                  <a:lnTo>
                    <a:pt x="423799" y="317119"/>
                  </a:lnTo>
                  <a:lnTo>
                    <a:pt x="435737" y="292735"/>
                  </a:lnTo>
                  <a:lnTo>
                    <a:pt x="464566" y="233807"/>
                  </a:lnTo>
                  <a:lnTo>
                    <a:pt x="476504" y="209423"/>
                  </a:lnTo>
                  <a:lnTo>
                    <a:pt x="500888" y="159639"/>
                  </a:lnTo>
                  <a:lnTo>
                    <a:pt x="522351" y="210439"/>
                  </a:lnTo>
                  <a:lnTo>
                    <a:pt x="522351" y="0"/>
                  </a:lnTo>
                  <a:close/>
                </a:path>
              </a:pathLst>
            </a:custGeom>
            <a:solidFill>
              <a:srgbClr val="4C7268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6" name="Freeform 6"/>
          <p:cNvSpPr/>
          <p:nvPr/>
        </p:nvSpPr>
        <p:spPr>
          <a:xfrm>
            <a:off x="1118044" y="1601448"/>
            <a:ext cx="1648873" cy="28575"/>
          </a:xfrm>
          <a:custGeom>
            <a:avLst/>
            <a:gdLst/>
            <a:ahLst/>
            <a:cxnLst/>
            <a:rect l="l" t="t" r="r" b="b"/>
            <a:pathLst>
              <a:path w="1648873" h="28575">
                <a:moveTo>
                  <a:pt x="0" y="0"/>
                </a:moveTo>
                <a:lnTo>
                  <a:pt x="1648873" y="0"/>
                </a:lnTo>
                <a:lnTo>
                  <a:pt x="1648873" y="28575"/>
                </a:lnTo>
                <a:lnTo>
                  <a:pt x="0" y="285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4014714" y="1418253"/>
            <a:ext cx="3025226" cy="19050"/>
            <a:chOff x="0" y="0"/>
            <a:chExt cx="3025229" cy="190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25267" cy="19050"/>
            </a:xfrm>
            <a:custGeom>
              <a:avLst/>
              <a:gdLst/>
              <a:ahLst/>
              <a:cxnLst/>
              <a:rect l="l" t="t" r="r" b="b"/>
              <a:pathLst>
                <a:path w="3025267" h="19050">
                  <a:moveTo>
                    <a:pt x="0" y="0"/>
                  </a:moveTo>
                  <a:lnTo>
                    <a:pt x="3025267" y="0"/>
                  </a:lnTo>
                  <a:lnTo>
                    <a:pt x="3025267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9" name="Freeform 9"/>
          <p:cNvSpPr/>
          <p:nvPr/>
        </p:nvSpPr>
        <p:spPr>
          <a:xfrm>
            <a:off x="15507376" y="1587160"/>
            <a:ext cx="1648873" cy="28575"/>
          </a:xfrm>
          <a:custGeom>
            <a:avLst/>
            <a:gdLst/>
            <a:ahLst/>
            <a:cxnLst/>
            <a:rect l="l" t="t" r="r" b="b"/>
            <a:pathLst>
              <a:path w="1648873" h="28575">
                <a:moveTo>
                  <a:pt x="0" y="0"/>
                </a:moveTo>
                <a:lnTo>
                  <a:pt x="1648873" y="0"/>
                </a:lnTo>
                <a:lnTo>
                  <a:pt x="1648873" y="28575"/>
                </a:lnTo>
                <a:lnTo>
                  <a:pt x="0" y="285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TextBox 10"/>
          <p:cNvSpPr txBox="1"/>
          <p:nvPr/>
        </p:nvSpPr>
        <p:spPr>
          <a:xfrm>
            <a:off x="1118044" y="1187615"/>
            <a:ext cx="3701405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spc="179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rPr>
              <a:t>AURORA CAPITAL MANAGEMENT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2E5DBC89-A816-7C12-66DE-82FB8BCA878A}"/>
              </a:ext>
            </a:extLst>
          </p:cNvPr>
          <p:cNvSpPr txBox="1"/>
          <p:nvPr/>
        </p:nvSpPr>
        <p:spPr>
          <a:xfrm>
            <a:off x="14014714" y="1179338"/>
            <a:ext cx="3067079" cy="540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 spc="143">
                <a:latin typeface="Arial"/>
                <a:ea typeface="Arial"/>
                <a:cs typeface="Arial"/>
                <a:sym typeface="Arial"/>
                <a:hlinkClick r:id="rId5" tooltip="https://elvebs.github.io/AuroraCapm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HTTPS://AURORACAPM.CH</a:t>
            </a:r>
          </a:p>
          <a:p>
            <a:pPr algn="l">
              <a:lnSpc>
                <a:spcPts val="2239"/>
              </a:lnSpc>
            </a:pPr>
            <a:endParaRPr lang="en-US" sz="1599" spc="143">
              <a:solidFill>
                <a:srgbClr val="1C1C1C"/>
              </a:solidFill>
              <a:latin typeface="Arial"/>
              <a:ea typeface="Arial"/>
              <a:cs typeface="Arial"/>
              <a:sym typeface="Arial"/>
              <a:hlinkClick r:id="rId5" tooltip="https://elvebs.github.io/AuroraCapm/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97C7E1-87A1-B294-00EE-1A2639612A14}"/>
              </a:ext>
            </a:extLst>
          </p:cNvPr>
          <p:cNvSpPr txBox="1"/>
          <p:nvPr/>
        </p:nvSpPr>
        <p:spPr>
          <a:xfrm>
            <a:off x="6312111" y="1133816"/>
            <a:ext cx="5668442" cy="652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40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OVERALL  ANALYSIS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276E8C-6842-D7CA-B07E-EB7ADE0279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7741" y="2452919"/>
            <a:ext cx="4210408" cy="525813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C3CD00F-E845-C62F-0DBD-12F52459AA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2656" y="2452919"/>
            <a:ext cx="7353889" cy="441579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C58EE9E-88E4-0677-0269-3C17D9BD198D}"/>
              </a:ext>
            </a:extLst>
          </p:cNvPr>
          <p:cNvSpPr txBox="1"/>
          <p:nvPr/>
        </p:nvSpPr>
        <p:spPr>
          <a:xfrm>
            <a:off x="3387742" y="7786295"/>
            <a:ext cx="4315386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Portfolio return: </a:t>
            </a:r>
            <a:r>
              <a:rPr lang="en-GB" b="1">
                <a:ea typeface="+mn-lt"/>
                <a:cs typeface="+mn-lt"/>
              </a:rPr>
              <a:t>1.16%</a:t>
            </a:r>
            <a:r>
              <a:rPr lang="en-GB">
                <a:ea typeface="+mn-lt"/>
                <a:cs typeface="+mn-lt"/>
              </a:rPr>
              <a:t>, outperforming benchmark (1.05%).</a:t>
            </a:r>
            <a:endParaRPr lang="it-IT"/>
          </a:p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Risk metrics: Annualized volatility of 7.9% balanced by a superior Sharpe ratio of 0.79 vs. benchmark’s 0.30.</a:t>
            </a:r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B7B173-FE8F-FAC1-9A21-A159A8206A15}"/>
              </a:ext>
            </a:extLst>
          </p:cNvPr>
          <p:cNvSpPr txBox="1"/>
          <p:nvPr/>
        </p:nvSpPr>
        <p:spPr>
          <a:xfrm>
            <a:off x="8183929" y="7113662"/>
            <a:ext cx="748556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i="0" u="none" strike="noStrike">
                <a:solidFill>
                  <a:srgbClr val="000000"/>
                </a:solidFill>
                <a:effectLst/>
              </a:rPr>
              <a:t>Consistent Outperformance:</a:t>
            </a:r>
            <a:r>
              <a:rPr lang="en-GB" b="0" i="0" u="none" strike="noStrike">
                <a:solidFill>
                  <a:srgbClr val="000000"/>
                </a:solidFill>
                <a:effectLst/>
              </a:rPr>
              <a:t> Aurora Capital significantly outperformed its benchmark, FGFD, across multiple metrics.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i="0" u="none" strike="noStrike">
                <a:solidFill>
                  <a:srgbClr val="000000"/>
                </a:solidFill>
                <a:effectLst/>
              </a:rPr>
              <a:t>Robust Risk Management:</a:t>
            </a:r>
            <a:r>
              <a:rPr lang="en-GB" b="0" i="0" u="none" strike="noStrike">
                <a:solidFill>
                  <a:srgbClr val="000000"/>
                </a:solidFill>
                <a:effectLst/>
              </a:rPr>
              <a:t> The portfolio demonstrated effective risk management, with controlled downside risk and a strong </a:t>
            </a:r>
            <a:r>
              <a:rPr lang="en-GB" b="0" i="0" u="none" strike="noStrike" err="1">
                <a:solidFill>
                  <a:srgbClr val="000000"/>
                </a:solidFill>
                <a:effectLst/>
              </a:rPr>
              <a:t>VaR.</a:t>
            </a:r>
            <a:endParaRPr lang="en-GB" b="0" i="0" u="none" strike="noStrike">
              <a:solidFill>
                <a:srgbClr val="000000"/>
              </a:solidFill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i="0" u="none" strike="noStrike">
                <a:solidFill>
                  <a:srgbClr val="000000"/>
                </a:solidFill>
                <a:effectLst/>
              </a:rPr>
              <a:t>Successful Active Management:</a:t>
            </a:r>
            <a:r>
              <a:rPr lang="en-GB" b="0" i="0" u="none" strike="noStrike">
                <a:solidFill>
                  <a:srgbClr val="000000"/>
                </a:solidFill>
                <a:effectLst/>
              </a:rPr>
              <a:t> Active strategies contributed to the portfolio's superior performance.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i="0" u="none" strike="noStrike">
                <a:solidFill>
                  <a:srgbClr val="000000"/>
                </a:solidFill>
                <a:effectLst/>
              </a:rPr>
              <a:t>Resilience in Volatile Markets:</a:t>
            </a:r>
            <a:r>
              <a:rPr lang="en-GB" b="0" i="0" u="none" strike="noStrike">
                <a:solidFill>
                  <a:srgbClr val="000000"/>
                </a:solidFill>
                <a:effectLst/>
              </a:rPr>
              <a:t> The portfolio displayed resilience in navigating market fluctuations.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C8C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1233F1-F13F-E2A9-C3AD-998E326D4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FE35337-F5A7-D7E0-68E1-A7842D9646E7}"/>
              </a:ext>
            </a:extLst>
          </p:cNvPr>
          <p:cNvGrpSpPr>
            <a:grpSpLocks noChangeAspect="1"/>
          </p:cNvGrpSpPr>
          <p:nvPr/>
        </p:nvGrpSpPr>
        <p:grpSpPr>
          <a:xfrm>
            <a:off x="99270" y="114090"/>
            <a:ext cx="730720" cy="680914"/>
            <a:chOff x="0" y="0"/>
            <a:chExt cx="730720" cy="68091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A7F775D-11F7-A309-CE8F-3039838A3A31}"/>
                </a:ext>
              </a:extLst>
            </p:cNvPr>
            <p:cNvSpPr/>
            <p:nvPr/>
          </p:nvSpPr>
          <p:spPr>
            <a:xfrm>
              <a:off x="507746" y="335153"/>
              <a:ext cx="159512" cy="282194"/>
            </a:xfrm>
            <a:custGeom>
              <a:avLst/>
              <a:gdLst/>
              <a:ahLst/>
              <a:cxnLst/>
              <a:rect l="l" t="t" r="r" b="b"/>
              <a:pathLst>
                <a:path w="159512" h="282194">
                  <a:moveTo>
                    <a:pt x="28829" y="0"/>
                  </a:moveTo>
                  <a:lnTo>
                    <a:pt x="0" y="58928"/>
                  </a:lnTo>
                  <a:lnTo>
                    <a:pt x="103378" y="282194"/>
                  </a:lnTo>
                  <a:lnTo>
                    <a:pt x="159512" y="282194"/>
                  </a:lnTo>
                  <a:lnTo>
                    <a:pt x="28829" y="0"/>
                  </a:lnTo>
                </a:path>
              </a:pathLst>
            </a:custGeom>
            <a:solidFill>
              <a:srgbClr val="355172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CBDEE48-A46C-E55E-B61F-C1D623592236}"/>
                </a:ext>
              </a:extLst>
            </p:cNvPr>
            <p:cNvSpPr/>
            <p:nvPr/>
          </p:nvSpPr>
          <p:spPr>
            <a:xfrm>
              <a:off x="272034" y="63500"/>
              <a:ext cx="214122" cy="322961"/>
            </a:xfrm>
            <a:custGeom>
              <a:avLst/>
              <a:gdLst/>
              <a:ahLst/>
              <a:cxnLst/>
              <a:rect l="l" t="t" r="r" b="b"/>
              <a:pathLst>
                <a:path w="214122" h="322961">
                  <a:moveTo>
                    <a:pt x="138811" y="121285"/>
                  </a:moveTo>
                  <a:lnTo>
                    <a:pt x="185293" y="221742"/>
                  </a:lnTo>
                  <a:lnTo>
                    <a:pt x="214122" y="162814"/>
                  </a:lnTo>
                  <a:lnTo>
                    <a:pt x="138811" y="0"/>
                  </a:lnTo>
                  <a:lnTo>
                    <a:pt x="0" y="299974"/>
                  </a:lnTo>
                  <a:lnTo>
                    <a:pt x="45466" y="322961"/>
                  </a:lnTo>
                  <a:lnTo>
                    <a:pt x="138811" y="121285"/>
                  </a:lnTo>
                </a:path>
              </a:pathLst>
            </a:custGeom>
            <a:solidFill>
              <a:srgbClr val="355172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DA01D60-7EA8-ADFB-0539-0B9BAD76FF2F}"/>
                </a:ext>
              </a:extLst>
            </p:cNvPr>
            <p:cNvSpPr/>
            <p:nvPr/>
          </p:nvSpPr>
          <p:spPr>
            <a:xfrm>
              <a:off x="60833" y="76708"/>
              <a:ext cx="522351" cy="540639"/>
            </a:xfrm>
            <a:custGeom>
              <a:avLst/>
              <a:gdLst/>
              <a:ahLst/>
              <a:cxnLst/>
              <a:rect l="l" t="t" r="r" b="b"/>
              <a:pathLst>
                <a:path w="522351" h="540639">
                  <a:moveTo>
                    <a:pt x="522097" y="0"/>
                  </a:moveTo>
                  <a:lnTo>
                    <a:pt x="448818" y="149860"/>
                  </a:lnTo>
                  <a:lnTo>
                    <a:pt x="436880" y="174244"/>
                  </a:lnTo>
                  <a:lnTo>
                    <a:pt x="408051" y="233172"/>
                  </a:lnTo>
                  <a:lnTo>
                    <a:pt x="396113" y="257556"/>
                  </a:lnTo>
                  <a:lnTo>
                    <a:pt x="355981" y="339598"/>
                  </a:lnTo>
                  <a:cubicBezTo>
                    <a:pt x="351409" y="348996"/>
                    <a:pt x="343408" y="355981"/>
                    <a:pt x="333502" y="359283"/>
                  </a:cubicBezTo>
                  <a:cubicBezTo>
                    <a:pt x="329438" y="360680"/>
                    <a:pt x="325247" y="361315"/>
                    <a:pt x="321183" y="361315"/>
                  </a:cubicBezTo>
                  <a:cubicBezTo>
                    <a:pt x="315214" y="361315"/>
                    <a:pt x="309245" y="359918"/>
                    <a:pt x="303657" y="357124"/>
                  </a:cubicBezTo>
                  <a:lnTo>
                    <a:pt x="266827" y="338455"/>
                  </a:lnTo>
                  <a:lnTo>
                    <a:pt x="247904" y="328930"/>
                  </a:lnTo>
                  <a:lnTo>
                    <a:pt x="202438" y="305943"/>
                  </a:lnTo>
                  <a:lnTo>
                    <a:pt x="183515" y="296418"/>
                  </a:lnTo>
                  <a:lnTo>
                    <a:pt x="170561" y="289941"/>
                  </a:lnTo>
                  <a:cubicBezTo>
                    <a:pt x="157734" y="283464"/>
                    <a:pt x="144018" y="280162"/>
                    <a:pt x="130175" y="280162"/>
                  </a:cubicBezTo>
                  <a:cubicBezTo>
                    <a:pt x="120269" y="280162"/>
                    <a:pt x="110363" y="281813"/>
                    <a:pt x="100584" y="285242"/>
                  </a:cubicBezTo>
                  <a:cubicBezTo>
                    <a:pt x="77343" y="293243"/>
                    <a:pt x="58928" y="310007"/>
                    <a:pt x="48641" y="332232"/>
                  </a:cubicBezTo>
                  <a:lnTo>
                    <a:pt x="11049" y="413258"/>
                  </a:lnTo>
                  <a:cubicBezTo>
                    <a:pt x="889" y="435102"/>
                    <a:pt x="0" y="459613"/>
                    <a:pt x="8382" y="482219"/>
                  </a:cubicBezTo>
                  <a:cubicBezTo>
                    <a:pt x="16764" y="504825"/>
                    <a:pt x="33528" y="522732"/>
                    <a:pt x="55499" y="532638"/>
                  </a:cubicBezTo>
                  <a:cubicBezTo>
                    <a:pt x="67437" y="538099"/>
                    <a:pt x="79883" y="540639"/>
                    <a:pt x="92329" y="540639"/>
                  </a:cubicBezTo>
                  <a:cubicBezTo>
                    <a:pt x="126238" y="540639"/>
                    <a:pt x="158877" y="521335"/>
                    <a:pt x="173990" y="488696"/>
                  </a:cubicBezTo>
                  <a:lnTo>
                    <a:pt x="217678" y="394335"/>
                  </a:lnTo>
                  <a:lnTo>
                    <a:pt x="172212" y="371348"/>
                  </a:lnTo>
                  <a:lnTo>
                    <a:pt x="127762" y="467360"/>
                  </a:lnTo>
                  <a:cubicBezTo>
                    <a:pt x="121285" y="481457"/>
                    <a:pt x="107188" y="489839"/>
                    <a:pt x="92456" y="489839"/>
                  </a:cubicBezTo>
                  <a:cubicBezTo>
                    <a:pt x="87122" y="489839"/>
                    <a:pt x="81661" y="488696"/>
                    <a:pt x="76581" y="486410"/>
                  </a:cubicBezTo>
                  <a:cubicBezTo>
                    <a:pt x="67056" y="482092"/>
                    <a:pt x="59817" y="474345"/>
                    <a:pt x="56261" y="464566"/>
                  </a:cubicBezTo>
                  <a:cubicBezTo>
                    <a:pt x="52705" y="454787"/>
                    <a:pt x="53086" y="444246"/>
                    <a:pt x="57404" y="434721"/>
                  </a:cubicBezTo>
                  <a:lnTo>
                    <a:pt x="94996" y="353568"/>
                  </a:lnTo>
                  <a:cubicBezTo>
                    <a:pt x="99441" y="343916"/>
                    <a:pt x="107442" y="336677"/>
                    <a:pt x="117475" y="333248"/>
                  </a:cubicBezTo>
                  <a:cubicBezTo>
                    <a:pt x="121666" y="331851"/>
                    <a:pt x="125984" y="331089"/>
                    <a:pt x="130302" y="331089"/>
                  </a:cubicBezTo>
                  <a:cubicBezTo>
                    <a:pt x="136271" y="331089"/>
                    <a:pt x="142240" y="332486"/>
                    <a:pt x="147828" y="335280"/>
                  </a:cubicBezTo>
                  <a:lnTo>
                    <a:pt x="162306" y="342646"/>
                  </a:lnTo>
                  <a:lnTo>
                    <a:pt x="181229" y="352171"/>
                  </a:lnTo>
                  <a:lnTo>
                    <a:pt x="226695" y="375158"/>
                  </a:lnTo>
                  <a:lnTo>
                    <a:pt x="245618" y="384683"/>
                  </a:lnTo>
                  <a:lnTo>
                    <a:pt x="280797" y="402463"/>
                  </a:lnTo>
                  <a:cubicBezTo>
                    <a:pt x="293624" y="408940"/>
                    <a:pt x="307340" y="412242"/>
                    <a:pt x="321183" y="412242"/>
                  </a:cubicBezTo>
                  <a:cubicBezTo>
                    <a:pt x="330835" y="412242"/>
                    <a:pt x="340360" y="410718"/>
                    <a:pt x="349758" y="407543"/>
                  </a:cubicBezTo>
                  <a:cubicBezTo>
                    <a:pt x="372745" y="399923"/>
                    <a:pt x="391160" y="383667"/>
                    <a:pt x="401828" y="361950"/>
                  </a:cubicBezTo>
                  <a:lnTo>
                    <a:pt x="423799" y="317119"/>
                  </a:lnTo>
                  <a:lnTo>
                    <a:pt x="435737" y="292735"/>
                  </a:lnTo>
                  <a:lnTo>
                    <a:pt x="464566" y="233807"/>
                  </a:lnTo>
                  <a:lnTo>
                    <a:pt x="476504" y="209423"/>
                  </a:lnTo>
                  <a:lnTo>
                    <a:pt x="500888" y="159639"/>
                  </a:lnTo>
                  <a:lnTo>
                    <a:pt x="522351" y="210439"/>
                  </a:lnTo>
                  <a:lnTo>
                    <a:pt x="522351" y="0"/>
                  </a:lnTo>
                  <a:close/>
                </a:path>
              </a:pathLst>
            </a:custGeom>
            <a:solidFill>
              <a:srgbClr val="4C7268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5566126F-2126-960C-AF55-09BD78A066F0}"/>
              </a:ext>
            </a:extLst>
          </p:cNvPr>
          <p:cNvSpPr/>
          <p:nvPr/>
        </p:nvSpPr>
        <p:spPr>
          <a:xfrm>
            <a:off x="1118044" y="1601448"/>
            <a:ext cx="1648873" cy="28575"/>
          </a:xfrm>
          <a:custGeom>
            <a:avLst/>
            <a:gdLst/>
            <a:ahLst/>
            <a:cxnLst/>
            <a:rect l="l" t="t" r="r" b="b"/>
            <a:pathLst>
              <a:path w="1648873" h="28575">
                <a:moveTo>
                  <a:pt x="0" y="0"/>
                </a:moveTo>
                <a:lnTo>
                  <a:pt x="1648873" y="0"/>
                </a:lnTo>
                <a:lnTo>
                  <a:pt x="1648873" y="28575"/>
                </a:lnTo>
                <a:lnTo>
                  <a:pt x="0" y="285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FCFF2FB9-480A-C085-29FA-8173D049E765}"/>
              </a:ext>
            </a:extLst>
          </p:cNvPr>
          <p:cNvGrpSpPr>
            <a:grpSpLocks noChangeAspect="1"/>
          </p:cNvGrpSpPr>
          <p:nvPr/>
        </p:nvGrpSpPr>
        <p:grpSpPr>
          <a:xfrm>
            <a:off x="14014714" y="1418253"/>
            <a:ext cx="3025226" cy="19050"/>
            <a:chOff x="0" y="0"/>
            <a:chExt cx="3025229" cy="1905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976810C-D557-39B1-D7FB-02875D7B121B}"/>
                </a:ext>
              </a:extLst>
            </p:cNvPr>
            <p:cNvSpPr/>
            <p:nvPr/>
          </p:nvSpPr>
          <p:spPr>
            <a:xfrm>
              <a:off x="0" y="0"/>
              <a:ext cx="3025267" cy="19050"/>
            </a:xfrm>
            <a:custGeom>
              <a:avLst/>
              <a:gdLst/>
              <a:ahLst/>
              <a:cxnLst/>
              <a:rect l="l" t="t" r="r" b="b"/>
              <a:pathLst>
                <a:path w="3025267" h="19050">
                  <a:moveTo>
                    <a:pt x="0" y="0"/>
                  </a:moveTo>
                  <a:lnTo>
                    <a:pt x="3025267" y="0"/>
                  </a:lnTo>
                  <a:lnTo>
                    <a:pt x="3025267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02778284-5CA5-909F-7DAE-995ABA000BEC}"/>
              </a:ext>
            </a:extLst>
          </p:cNvPr>
          <p:cNvSpPr/>
          <p:nvPr/>
        </p:nvSpPr>
        <p:spPr>
          <a:xfrm>
            <a:off x="15507376" y="1587160"/>
            <a:ext cx="1648873" cy="28575"/>
          </a:xfrm>
          <a:custGeom>
            <a:avLst/>
            <a:gdLst/>
            <a:ahLst/>
            <a:cxnLst/>
            <a:rect l="l" t="t" r="r" b="b"/>
            <a:pathLst>
              <a:path w="1648873" h="28575">
                <a:moveTo>
                  <a:pt x="0" y="0"/>
                </a:moveTo>
                <a:lnTo>
                  <a:pt x="1648873" y="0"/>
                </a:lnTo>
                <a:lnTo>
                  <a:pt x="1648873" y="28575"/>
                </a:lnTo>
                <a:lnTo>
                  <a:pt x="0" y="285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76F5751-A9BB-08CE-A1D7-E1BDDE0CEDA9}"/>
              </a:ext>
            </a:extLst>
          </p:cNvPr>
          <p:cNvSpPr txBox="1"/>
          <p:nvPr/>
        </p:nvSpPr>
        <p:spPr>
          <a:xfrm>
            <a:off x="1118044" y="1187615"/>
            <a:ext cx="3701405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spc="179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rPr>
              <a:t>AURORA CAPITAL MANAGEMENT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4FE7352C-85F4-5296-DC6F-45ABEF41ACB3}"/>
              </a:ext>
            </a:extLst>
          </p:cNvPr>
          <p:cNvSpPr txBox="1"/>
          <p:nvPr/>
        </p:nvSpPr>
        <p:spPr>
          <a:xfrm>
            <a:off x="14014714" y="1179338"/>
            <a:ext cx="3921108" cy="5404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 spc="143">
                <a:latin typeface="Arial"/>
                <a:ea typeface="Arial"/>
                <a:cs typeface="Arial"/>
                <a:sym typeface="Arial"/>
                <a:hlinkClick r:id="rId5" tooltip="https://elvebs.github.io/AuroraCapm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HTTPS://AURORACAPM.CH</a:t>
            </a:r>
          </a:p>
          <a:p>
            <a:pPr algn="l">
              <a:lnSpc>
                <a:spcPts val="2239"/>
              </a:lnSpc>
            </a:pPr>
            <a:endParaRPr lang="en-US" sz="1599" spc="143">
              <a:solidFill>
                <a:srgbClr val="1C1C1C"/>
              </a:solidFill>
              <a:latin typeface="Arial"/>
              <a:ea typeface="Arial"/>
              <a:cs typeface="Arial"/>
              <a:sym typeface="Arial"/>
              <a:hlinkClick r:id="rId5" tooltip="https://elvebs.github.io/AuroraCapm/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3AEEE45B-C636-C750-B547-0C151A012FE1}"/>
              </a:ext>
            </a:extLst>
          </p:cNvPr>
          <p:cNvSpPr txBox="1"/>
          <p:nvPr/>
        </p:nvSpPr>
        <p:spPr>
          <a:xfrm>
            <a:off x="6697379" y="1247611"/>
            <a:ext cx="4893242" cy="6790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MACRO 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2A5060-A1EC-DFFD-A6E1-B601EFBBF490}"/>
              </a:ext>
            </a:extLst>
          </p:cNvPr>
          <p:cNvSpPr txBox="1"/>
          <p:nvPr/>
        </p:nvSpPr>
        <p:spPr>
          <a:xfrm>
            <a:off x="11977834" y="4642740"/>
            <a:ext cx="5350497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b="1">
                <a:ea typeface="+mn-lt"/>
                <a:cs typeface="+mn-lt"/>
              </a:rPr>
              <a:t>Global Growth</a:t>
            </a:r>
            <a:r>
              <a:rPr lang="en-GB">
                <a:ea typeface="+mn-lt"/>
                <a:cs typeface="+mn-lt"/>
              </a:rPr>
              <a:t>: Resilient U.S. economy vs. Eurozone (0.4% Q3 growth) and deflationary China.</a:t>
            </a:r>
            <a:endParaRPr lang="it-IT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 b="1">
                <a:ea typeface="+mn-lt"/>
                <a:cs typeface="+mn-lt"/>
              </a:rPr>
              <a:t>Monetary Policy</a:t>
            </a:r>
            <a:r>
              <a:rPr lang="en-GB">
                <a:ea typeface="+mn-lt"/>
                <a:cs typeface="+mn-lt"/>
              </a:rPr>
              <a:t>: ECB rate cuts expected; Fed balances inflation risks.</a:t>
            </a:r>
          </a:p>
          <a:p>
            <a:pPr marL="285750" indent="-285750">
              <a:buFont typeface="Arial"/>
              <a:buChar char="•"/>
            </a:pPr>
            <a:r>
              <a:rPr lang="en-GB" b="1">
                <a:ea typeface="+mn-lt"/>
                <a:cs typeface="+mn-lt"/>
              </a:rPr>
              <a:t>Equities</a:t>
            </a:r>
            <a:r>
              <a:rPr lang="en-GB">
                <a:ea typeface="+mn-lt"/>
                <a:cs typeface="+mn-lt"/>
              </a:rPr>
              <a:t>: Favourable for U.S. equities, cautious on Japan; consumer discretionary upgraded to neutral.</a:t>
            </a:r>
          </a:p>
          <a:p>
            <a:pPr marL="285750" indent="-285750">
              <a:buFont typeface="Arial"/>
              <a:buChar char="•"/>
            </a:pPr>
            <a:r>
              <a:rPr lang="en-GB" b="1">
                <a:ea typeface="+mn-lt"/>
                <a:cs typeface="+mn-lt"/>
              </a:rPr>
              <a:t>Geopolitics</a:t>
            </a:r>
            <a:r>
              <a:rPr lang="en-GB">
                <a:ea typeface="+mn-lt"/>
                <a:cs typeface="+mn-lt"/>
              </a:rPr>
              <a:t>: Ongoing risks from Ukraine and Middle East conflicts.</a:t>
            </a:r>
          </a:p>
        </p:txBody>
      </p:sp>
      <p:pic>
        <p:nvPicPr>
          <p:cNvPr id="21" name="Picture 20" descr="A person speaking into a microphone&#10;&#10;Description automatically generated">
            <a:extLst>
              <a:ext uri="{FF2B5EF4-FFF2-40B4-BE49-F238E27FC236}">
                <a16:creationId xmlns:a16="http://schemas.microsoft.com/office/drawing/2014/main" id="{B774DDE5-A749-D436-D617-A2DB3C6642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93" y="2585903"/>
            <a:ext cx="5188472" cy="304505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AA59D9D-1488-1321-CB40-39C99C55D5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044" y="5796903"/>
            <a:ext cx="5192121" cy="2888649"/>
          </a:xfrm>
          <a:prstGeom prst="rect">
            <a:avLst/>
          </a:prstGeom>
        </p:spPr>
      </p:pic>
      <p:pic>
        <p:nvPicPr>
          <p:cNvPr id="35" name="Picture 34" descr="An aerial view of a neighborhood&#10;&#10;Description automatically generated">
            <a:extLst>
              <a:ext uri="{FF2B5EF4-FFF2-40B4-BE49-F238E27FC236}">
                <a16:creationId xmlns:a16="http://schemas.microsoft.com/office/drawing/2014/main" id="{70285AC1-1375-F575-CF36-4459730146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379" y="2585903"/>
            <a:ext cx="4567589" cy="304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01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C8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9270" y="114090"/>
            <a:ext cx="730720" cy="680914"/>
            <a:chOff x="0" y="0"/>
            <a:chExt cx="730720" cy="680910"/>
          </a:xfrm>
        </p:grpSpPr>
        <p:sp>
          <p:nvSpPr>
            <p:cNvPr id="3" name="Freeform 3"/>
            <p:cNvSpPr/>
            <p:nvPr/>
          </p:nvSpPr>
          <p:spPr>
            <a:xfrm>
              <a:off x="507746" y="335153"/>
              <a:ext cx="159512" cy="282194"/>
            </a:xfrm>
            <a:custGeom>
              <a:avLst/>
              <a:gdLst/>
              <a:ahLst/>
              <a:cxnLst/>
              <a:rect l="l" t="t" r="r" b="b"/>
              <a:pathLst>
                <a:path w="159512" h="282194">
                  <a:moveTo>
                    <a:pt x="28829" y="0"/>
                  </a:moveTo>
                  <a:lnTo>
                    <a:pt x="0" y="58928"/>
                  </a:lnTo>
                  <a:lnTo>
                    <a:pt x="103378" y="282194"/>
                  </a:lnTo>
                  <a:lnTo>
                    <a:pt x="159512" y="282194"/>
                  </a:lnTo>
                  <a:lnTo>
                    <a:pt x="28829" y="0"/>
                  </a:lnTo>
                </a:path>
              </a:pathLst>
            </a:custGeom>
            <a:solidFill>
              <a:srgbClr val="355172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Freeform 4"/>
            <p:cNvSpPr/>
            <p:nvPr/>
          </p:nvSpPr>
          <p:spPr>
            <a:xfrm>
              <a:off x="272034" y="63500"/>
              <a:ext cx="214122" cy="322961"/>
            </a:xfrm>
            <a:custGeom>
              <a:avLst/>
              <a:gdLst/>
              <a:ahLst/>
              <a:cxnLst/>
              <a:rect l="l" t="t" r="r" b="b"/>
              <a:pathLst>
                <a:path w="214122" h="322961">
                  <a:moveTo>
                    <a:pt x="138811" y="121285"/>
                  </a:moveTo>
                  <a:lnTo>
                    <a:pt x="185293" y="221742"/>
                  </a:lnTo>
                  <a:lnTo>
                    <a:pt x="214122" y="162814"/>
                  </a:lnTo>
                  <a:lnTo>
                    <a:pt x="138811" y="0"/>
                  </a:lnTo>
                  <a:lnTo>
                    <a:pt x="0" y="299974"/>
                  </a:lnTo>
                  <a:lnTo>
                    <a:pt x="45466" y="322961"/>
                  </a:lnTo>
                  <a:lnTo>
                    <a:pt x="138811" y="121285"/>
                  </a:lnTo>
                </a:path>
              </a:pathLst>
            </a:custGeom>
            <a:solidFill>
              <a:srgbClr val="355172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5" name="Freeform 5"/>
            <p:cNvSpPr/>
            <p:nvPr/>
          </p:nvSpPr>
          <p:spPr>
            <a:xfrm>
              <a:off x="60833" y="76708"/>
              <a:ext cx="522351" cy="540639"/>
            </a:xfrm>
            <a:custGeom>
              <a:avLst/>
              <a:gdLst/>
              <a:ahLst/>
              <a:cxnLst/>
              <a:rect l="l" t="t" r="r" b="b"/>
              <a:pathLst>
                <a:path w="522351" h="540639">
                  <a:moveTo>
                    <a:pt x="522097" y="0"/>
                  </a:moveTo>
                  <a:lnTo>
                    <a:pt x="448818" y="149860"/>
                  </a:lnTo>
                  <a:lnTo>
                    <a:pt x="436880" y="174244"/>
                  </a:lnTo>
                  <a:lnTo>
                    <a:pt x="408051" y="233172"/>
                  </a:lnTo>
                  <a:lnTo>
                    <a:pt x="396113" y="257556"/>
                  </a:lnTo>
                  <a:lnTo>
                    <a:pt x="355981" y="339598"/>
                  </a:lnTo>
                  <a:cubicBezTo>
                    <a:pt x="351409" y="348996"/>
                    <a:pt x="343408" y="355981"/>
                    <a:pt x="333502" y="359283"/>
                  </a:cubicBezTo>
                  <a:cubicBezTo>
                    <a:pt x="329438" y="360680"/>
                    <a:pt x="325247" y="361315"/>
                    <a:pt x="321183" y="361315"/>
                  </a:cubicBezTo>
                  <a:cubicBezTo>
                    <a:pt x="315214" y="361315"/>
                    <a:pt x="309245" y="359918"/>
                    <a:pt x="303657" y="357124"/>
                  </a:cubicBezTo>
                  <a:lnTo>
                    <a:pt x="266827" y="338455"/>
                  </a:lnTo>
                  <a:lnTo>
                    <a:pt x="247904" y="328930"/>
                  </a:lnTo>
                  <a:lnTo>
                    <a:pt x="202438" y="305943"/>
                  </a:lnTo>
                  <a:lnTo>
                    <a:pt x="183515" y="296418"/>
                  </a:lnTo>
                  <a:lnTo>
                    <a:pt x="170561" y="289941"/>
                  </a:lnTo>
                  <a:cubicBezTo>
                    <a:pt x="157734" y="283464"/>
                    <a:pt x="144018" y="280162"/>
                    <a:pt x="130175" y="280162"/>
                  </a:cubicBezTo>
                  <a:cubicBezTo>
                    <a:pt x="120269" y="280162"/>
                    <a:pt x="110363" y="281813"/>
                    <a:pt x="100584" y="285242"/>
                  </a:cubicBezTo>
                  <a:cubicBezTo>
                    <a:pt x="77343" y="293243"/>
                    <a:pt x="58928" y="310007"/>
                    <a:pt x="48641" y="332232"/>
                  </a:cubicBezTo>
                  <a:lnTo>
                    <a:pt x="11049" y="413258"/>
                  </a:lnTo>
                  <a:cubicBezTo>
                    <a:pt x="889" y="435102"/>
                    <a:pt x="0" y="459613"/>
                    <a:pt x="8382" y="482219"/>
                  </a:cubicBezTo>
                  <a:cubicBezTo>
                    <a:pt x="16764" y="504825"/>
                    <a:pt x="33528" y="522732"/>
                    <a:pt x="55499" y="532638"/>
                  </a:cubicBezTo>
                  <a:cubicBezTo>
                    <a:pt x="67437" y="538099"/>
                    <a:pt x="79883" y="540639"/>
                    <a:pt x="92329" y="540639"/>
                  </a:cubicBezTo>
                  <a:cubicBezTo>
                    <a:pt x="126238" y="540639"/>
                    <a:pt x="158877" y="521335"/>
                    <a:pt x="173990" y="488696"/>
                  </a:cubicBezTo>
                  <a:lnTo>
                    <a:pt x="217678" y="394335"/>
                  </a:lnTo>
                  <a:lnTo>
                    <a:pt x="172212" y="371348"/>
                  </a:lnTo>
                  <a:lnTo>
                    <a:pt x="127762" y="467360"/>
                  </a:lnTo>
                  <a:cubicBezTo>
                    <a:pt x="121285" y="481457"/>
                    <a:pt x="107188" y="489839"/>
                    <a:pt x="92456" y="489839"/>
                  </a:cubicBezTo>
                  <a:cubicBezTo>
                    <a:pt x="87122" y="489839"/>
                    <a:pt x="81661" y="488696"/>
                    <a:pt x="76581" y="486410"/>
                  </a:cubicBezTo>
                  <a:cubicBezTo>
                    <a:pt x="67056" y="482092"/>
                    <a:pt x="59817" y="474345"/>
                    <a:pt x="56261" y="464566"/>
                  </a:cubicBezTo>
                  <a:cubicBezTo>
                    <a:pt x="52705" y="454787"/>
                    <a:pt x="53086" y="444246"/>
                    <a:pt x="57404" y="434721"/>
                  </a:cubicBezTo>
                  <a:lnTo>
                    <a:pt x="94996" y="353568"/>
                  </a:lnTo>
                  <a:cubicBezTo>
                    <a:pt x="99441" y="343916"/>
                    <a:pt x="107442" y="336677"/>
                    <a:pt x="117475" y="333248"/>
                  </a:cubicBezTo>
                  <a:cubicBezTo>
                    <a:pt x="121666" y="331851"/>
                    <a:pt x="125984" y="331089"/>
                    <a:pt x="130302" y="331089"/>
                  </a:cubicBezTo>
                  <a:cubicBezTo>
                    <a:pt x="136271" y="331089"/>
                    <a:pt x="142240" y="332486"/>
                    <a:pt x="147828" y="335280"/>
                  </a:cubicBezTo>
                  <a:lnTo>
                    <a:pt x="162306" y="342646"/>
                  </a:lnTo>
                  <a:lnTo>
                    <a:pt x="181229" y="352171"/>
                  </a:lnTo>
                  <a:lnTo>
                    <a:pt x="226695" y="375158"/>
                  </a:lnTo>
                  <a:lnTo>
                    <a:pt x="245618" y="384683"/>
                  </a:lnTo>
                  <a:lnTo>
                    <a:pt x="280797" y="402463"/>
                  </a:lnTo>
                  <a:cubicBezTo>
                    <a:pt x="293624" y="408940"/>
                    <a:pt x="307340" y="412242"/>
                    <a:pt x="321183" y="412242"/>
                  </a:cubicBezTo>
                  <a:cubicBezTo>
                    <a:pt x="330835" y="412242"/>
                    <a:pt x="340360" y="410718"/>
                    <a:pt x="349758" y="407543"/>
                  </a:cubicBezTo>
                  <a:cubicBezTo>
                    <a:pt x="372745" y="399923"/>
                    <a:pt x="391160" y="383667"/>
                    <a:pt x="401828" y="361950"/>
                  </a:cubicBezTo>
                  <a:lnTo>
                    <a:pt x="423799" y="317119"/>
                  </a:lnTo>
                  <a:lnTo>
                    <a:pt x="435737" y="292735"/>
                  </a:lnTo>
                  <a:lnTo>
                    <a:pt x="464566" y="233807"/>
                  </a:lnTo>
                  <a:lnTo>
                    <a:pt x="476504" y="209423"/>
                  </a:lnTo>
                  <a:lnTo>
                    <a:pt x="500888" y="159639"/>
                  </a:lnTo>
                  <a:lnTo>
                    <a:pt x="522351" y="210439"/>
                  </a:lnTo>
                  <a:lnTo>
                    <a:pt x="522351" y="0"/>
                  </a:lnTo>
                  <a:close/>
                </a:path>
              </a:pathLst>
            </a:custGeom>
            <a:solidFill>
              <a:srgbClr val="4C7268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9" name="Freeform 9"/>
          <p:cNvSpPr/>
          <p:nvPr/>
        </p:nvSpPr>
        <p:spPr>
          <a:xfrm>
            <a:off x="13691492" y="9221525"/>
            <a:ext cx="3631768" cy="28575"/>
          </a:xfrm>
          <a:custGeom>
            <a:avLst/>
            <a:gdLst/>
            <a:ahLst/>
            <a:cxnLst/>
            <a:rect l="l" t="t" r="r" b="b"/>
            <a:pathLst>
              <a:path w="3631768" h="28575">
                <a:moveTo>
                  <a:pt x="0" y="0"/>
                </a:moveTo>
                <a:lnTo>
                  <a:pt x="3631768" y="0"/>
                </a:lnTo>
                <a:lnTo>
                  <a:pt x="3631768" y="28576"/>
                </a:lnTo>
                <a:lnTo>
                  <a:pt x="0" y="28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9807E6A8-6815-76DF-C90F-BD8EC3E7E810}"/>
              </a:ext>
            </a:extLst>
          </p:cNvPr>
          <p:cNvSpPr/>
          <p:nvPr/>
        </p:nvSpPr>
        <p:spPr>
          <a:xfrm>
            <a:off x="1118044" y="1601448"/>
            <a:ext cx="1648873" cy="28575"/>
          </a:xfrm>
          <a:custGeom>
            <a:avLst/>
            <a:gdLst/>
            <a:ahLst/>
            <a:cxnLst/>
            <a:rect l="l" t="t" r="r" b="b"/>
            <a:pathLst>
              <a:path w="1648873" h="28575">
                <a:moveTo>
                  <a:pt x="0" y="0"/>
                </a:moveTo>
                <a:lnTo>
                  <a:pt x="1648873" y="0"/>
                </a:lnTo>
                <a:lnTo>
                  <a:pt x="1648873" y="28575"/>
                </a:lnTo>
                <a:lnTo>
                  <a:pt x="0" y="285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28" name="Group 7">
            <a:extLst>
              <a:ext uri="{FF2B5EF4-FFF2-40B4-BE49-F238E27FC236}">
                <a16:creationId xmlns:a16="http://schemas.microsoft.com/office/drawing/2014/main" id="{BD03C16D-1DD8-ED2E-4717-07DE761C3588}"/>
              </a:ext>
            </a:extLst>
          </p:cNvPr>
          <p:cNvGrpSpPr>
            <a:grpSpLocks noChangeAspect="1"/>
          </p:cNvGrpSpPr>
          <p:nvPr/>
        </p:nvGrpSpPr>
        <p:grpSpPr>
          <a:xfrm>
            <a:off x="14014714" y="1418253"/>
            <a:ext cx="3025226" cy="19050"/>
            <a:chOff x="0" y="0"/>
            <a:chExt cx="3025229" cy="19050"/>
          </a:xfrm>
        </p:grpSpPr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21A142FF-1BF2-E6F7-ECB2-4A9A4D21984B}"/>
                </a:ext>
              </a:extLst>
            </p:cNvPr>
            <p:cNvSpPr/>
            <p:nvPr/>
          </p:nvSpPr>
          <p:spPr>
            <a:xfrm>
              <a:off x="0" y="0"/>
              <a:ext cx="3025267" cy="19050"/>
            </a:xfrm>
            <a:custGeom>
              <a:avLst/>
              <a:gdLst/>
              <a:ahLst/>
              <a:cxnLst/>
              <a:rect l="l" t="t" r="r" b="b"/>
              <a:pathLst>
                <a:path w="3025267" h="19050">
                  <a:moveTo>
                    <a:pt x="0" y="0"/>
                  </a:moveTo>
                  <a:lnTo>
                    <a:pt x="3025267" y="0"/>
                  </a:lnTo>
                  <a:lnTo>
                    <a:pt x="3025267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30" name="Freeform 9">
            <a:extLst>
              <a:ext uri="{FF2B5EF4-FFF2-40B4-BE49-F238E27FC236}">
                <a16:creationId xmlns:a16="http://schemas.microsoft.com/office/drawing/2014/main" id="{62CA04E5-76B0-F12F-1A79-933A0D16E9C6}"/>
              </a:ext>
            </a:extLst>
          </p:cNvPr>
          <p:cNvSpPr/>
          <p:nvPr/>
        </p:nvSpPr>
        <p:spPr>
          <a:xfrm>
            <a:off x="15507376" y="1587160"/>
            <a:ext cx="1648873" cy="28575"/>
          </a:xfrm>
          <a:custGeom>
            <a:avLst/>
            <a:gdLst/>
            <a:ahLst/>
            <a:cxnLst/>
            <a:rect l="l" t="t" r="r" b="b"/>
            <a:pathLst>
              <a:path w="1648873" h="28575">
                <a:moveTo>
                  <a:pt x="0" y="0"/>
                </a:moveTo>
                <a:lnTo>
                  <a:pt x="1648873" y="0"/>
                </a:lnTo>
                <a:lnTo>
                  <a:pt x="1648873" y="28575"/>
                </a:lnTo>
                <a:lnTo>
                  <a:pt x="0" y="285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1" name="TextBox 10">
            <a:extLst>
              <a:ext uri="{FF2B5EF4-FFF2-40B4-BE49-F238E27FC236}">
                <a16:creationId xmlns:a16="http://schemas.microsoft.com/office/drawing/2014/main" id="{DCA7DF7F-08D1-AD6A-10DE-BB6EDC5E660F}"/>
              </a:ext>
            </a:extLst>
          </p:cNvPr>
          <p:cNvSpPr txBox="1"/>
          <p:nvPr/>
        </p:nvSpPr>
        <p:spPr>
          <a:xfrm>
            <a:off x="1118044" y="1187615"/>
            <a:ext cx="3701405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spc="179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rPr>
              <a:t>AURORA CAPITAL MANAGEMENT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85E39B42-49A6-E931-6ECE-AF529ECF0EE8}"/>
              </a:ext>
            </a:extLst>
          </p:cNvPr>
          <p:cNvSpPr txBox="1"/>
          <p:nvPr/>
        </p:nvSpPr>
        <p:spPr>
          <a:xfrm>
            <a:off x="14014714" y="1179338"/>
            <a:ext cx="3921108" cy="5404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 spc="143">
                <a:latin typeface="Arial"/>
                <a:ea typeface="Arial"/>
                <a:cs typeface="Arial"/>
                <a:sym typeface="Arial"/>
                <a:hlinkClick r:id="rId7" tooltip="https://elvebs.github.io/AuroraCapm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HTTPS://AURORACAPM.CH</a:t>
            </a:r>
          </a:p>
          <a:p>
            <a:pPr algn="l">
              <a:lnSpc>
                <a:spcPts val="2239"/>
              </a:lnSpc>
            </a:pPr>
            <a:endParaRPr lang="en-US" sz="1599" spc="143">
              <a:solidFill>
                <a:srgbClr val="1C1C1C"/>
              </a:solidFill>
              <a:latin typeface="Arial"/>
              <a:ea typeface="Arial"/>
              <a:cs typeface="Arial"/>
              <a:sym typeface="Arial"/>
              <a:hlinkClick r:id="rId7" tooltip="https://elvebs.github.io/AuroraCapm/"/>
            </a:endParaRPr>
          </a:p>
        </p:txBody>
      </p:sp>
      <p:sp>
        <p:nvSpPr>
          <p:cNvPr id="33" name="TextBox 12">
            <a:extLst>
              <a:ext uri="{FF2B5EF4-FFF2-40B4-BE49-F238E27FC236}">
                <a16:creationId xmlns:a16="http://schemas.microsoft.com/office/drawing/2014/main" id="{EAAE20BE-64EC-A3BA-E745-C52EE127E8F2}"/>
              </a:ext>
            </a:extLst>
          </p:cNvPr>
          <p:cNvSpPr txBox="1"/>
          <p:nvPr/>
        </p:nvSpPr>
        <p:spPr>
          <a:xfrm>
            <a:off x="5602869" y="1273761"/>
            <a:ext cx="7082261" cy="674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Arial" panose="020B0604020202020204" pitchFamily="34" charset="0"/>
                <a:ea typeface="Arial Bold"/>
                <a:cs typeface="Arial" panose="020B0604020202020204" pitchFamily="34" charset="0"/>
                <a:sym typeface="Arial Bold"/>
              </a:rPr>
              <a:t>NEW EQUITY ALLOCATION 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78B7175-0E5B-DED0-2B6E-D2786E970553}"/>
              </a:ext>
            </a:extLst>
          </p:cNvPr>
          <p:cNvSpPr txBox="1"/>
          <p:nvPr/>
        </p:nvSpPr>
        <p:spPr>
          <a:xfrm>
            <a:off x="8449637" y="3200249"/>
            <a:ext cx="8590341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1. Valuation Filters</a:t>
            </a:r>
            <a:endParaRPr lang="it-IT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Focused on key metrics such as </a:t>
            </a:r>
            <a:r>
              <a:rPr lang="en-US" b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P/E</a:t>
            </a:r>
            <a:r>
              <a:rPr lang="en-US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and </a:t>
            </a:r>
            <a:r>
              <a:rPr lang="en-US" b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P/S ratios</a:t>
            </a:r>
            <a:r>
              <a:rPr lang="en-US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.</a:t>
            </a:r>
            <a:endParaRPr lang="it-IT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Objective: Identify equities with </a:t>
            </a:r>
            <a:r>
              <a:rPr lang="en-US" b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attractive relative valuations</a:t>
            </a:r>
            <a:r>
              <a:rPr lang="en-US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.</a:t>
            </a:r>
            <a:endParaRPr lang="it-IT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endParaRPr lang="en-US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r>
              <a:rPr lang="en-US" b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2. Quality Metrics</a:t>
            </a:r>
            <a:endParaRPr lang="en-US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Emphasized </a:t>
            </a:r>
            <a:r>
              <a:rPr lang="en-US" b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projected earnings growth rates</a:t>
            </a:r>
            <a:r>
              <a:rPr lang="en-US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and </a:t>
            </a:r>
            <a:r>
              <a:rPr lang="en-US" b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EPS estimate revisions</a:t>
            </a:r>
            <a:r>
              <a:rPr lang="en-US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.</a:t>
            </a:r>
            <a:endParaRPr lang="en-US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Goal: Select companies with </a:t>
            </a:r>
            <a:r>
              <a:rPr lang="en-US" b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strong financial health</a:t>
            </a:r>
            <a:r>
              <a:rPr lang="en-US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and </a:t>
            </a:r>
            <a:r>
              <a:rPr lang="en-US" b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growth potential</a:t>
            </a:r>
            <a:r>
              <a:rPr lang="en-US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.</a:t>
            </a:r>
          </a:p>
          <a:p>
            <a:endParaRPr lang="en-US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r>
              <a:rPr lang="en-US" b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3. Momentum Factors</a:t>
            </a:r>
            <a:endParaRPr lang="en-US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Analyzed </a:t>
            </a:r>
            <a:r>
              <a:rPr lang="en-US" b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short-term (1-week)</a:t>
            </a:r>
            <a:r>
              <a:rPr lang="en-US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and </a:t>
            </a:r>
            <a:r>
              <a:rPr lang="en-US" b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medium-term (4-week)</a:t>
            </a:r>
            <a:r>
              <a:rPr lang="en-US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price movements.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Targeted securities with </a:t>
            </a:r>
            <a:r>
              <a:rPr lang="en-US" b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strong upward trends</a:t>
            </a:r>
            <a:r>
              <a:rPr lang="en-US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to capture momentum.</a:t>
            </a:r>
          </a:p>
          <a:p>
            <a:endParaRPr lang="en-US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r>
              <a:rPr lang="en-US" b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4. Multi-Dimensional Filtering Approach</a:t>
            </a:r>
            <a:endParaRPr lang="en-US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Combines valuation, quality, and momentum factors.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Results in a </a:t>
            </a:r>
            <a:r>
              <a:rPr lang="en-US" b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concentrated portfolio</a:t>
            </a:r>
            <a:r>
              <a:rPr lang="en-US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designed to:</a:t>
            </a:r>
            <a:endParaRPr lang="en-US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Leverage </a:t>
            </a:r>
            <a:r>
              <a:rPr lang="en-US" b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prevailing market conditions</a:t>
            </a:r>
            <a:r>
              <a:rPr lang="en-US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.</a:t>
            </a:r>
            <a:endParaRPr lang="en-US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Deliver </a:t>
            </a:r>
            <a:r>
              <a:rPr lang="en-US" b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superior risk-adjusted returns</a:t>
            </a:r>
            <a:r>
              <a:rPr lang="en-US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.</a:t>
            </a:r>
          </a:p>
          <a:p>
            <a:endParaRPr lang="en-US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  <p:pic>
        <p:nvPicPr>
          <p:cNvPr id="11" name="Picture 10" descr="A circular chart with different colored numbers&#10;&#10;Description automatically generated">
            <a:extLst>
              <a:ext uri="{FF2B5EF4-FFF2-40B4-BE49-F238E27FC236}">
                <a16:creationId xmlns:a16="http://schemas.microsoft.com/office/drawing/2014/main" id="{BCE1F2BE-7ED4-69F1-8EF6-F323B8C191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65" y="2586312"/>
            <a:ext cx="8870434" cy="686018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C8C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4A9D91-5DBF-EFFD-1048-00DEC3C20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1DC39A8-E154-D70D-FA00-833E80FDCD20}"/>
              </a:ext>
            </a:extLst>
          </p:cNvPr>
          <p:cNvGrpSpPr>
            <a:grpSpLocks noChangeAspect="1"/>
          </p:cNvGrpSpPr>
          <p:nvPr/>
        </p:nvGrpSpPr>
        <p:grpSpPr>
          <a:xfrm>
            <a:off x="99270" y="114090"/>
            <a:ext cx="730720" cy="680914"/>
            <a:chOff x="0" y="0"/>
            <a:chExt cx="730720" cy="68091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7F6A365-3AE2-D30C-E0C2-5C59A7EEB21F}"/>
                </a:ext>
              </a:extLst>
            </p:cNvPr>
            <p:cNvSpPr/>
            <p:nvPr/>
          </p:nvSpPr>
          <p:spPr>
            <a:xfrm>
              <a:off x="507746" y="335153"/>
              <a:ext cx="159512" cy="282194"/>
            </a:xfrm>
            <a:custGeom>
              <a:avLst/>
              <a:gdLst/>
              <a:ahLst/>
              <a:cxnLst/>
              <a:rect l="l" t="t" r="r" b="b"/>
              <a:pathLst>
                <a:path w="159512" h="282194">
                  <a:moveTo>
                    <a:pt x="28829" y="0"/>
                  </a:moveTo>
                  <a:lnTo>
                    <a:pt x="0" y="58928"/>
                  </a:lnTo>
                  <a:lnTo>
                    <a:pt x="103378" y="282194"/>
                  </a:lnTo>
                  <a:lnTo>
                    <a:pt x="159512" y="282194"/>
                  </a:lnTo>
                  <a:lnTo>
                    <a:pt x="28829" y="0"/>
                  </a:lnTo>
                </a:path>
              </a:pathLst>
            </a:custGeom>
            <a:solidFill>
              <a:srgbClr val="355172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27404B8-5206-16D4-7378-95E5C84F3892}"/>
                </a:ext>
              </a:extLst>
            </p:cNvPr>
            <p:cNvSpPr/>
            <p:nvPr/>
          </p:nvSpPr>
          <p:spPr>
            <a:xfrm>
              <a:off x="272034" y="63500"/>
              <a:ext cx="214122" cy="322961"/>
            </a:xfrm>
            <a:custGeom>
              <a:avLst/>
              <a:gdLst/>
              <a:ahLst/>
              <a:cxnLst/>
              <a:rect l="l" t="t" r="r" b="b"/>
              <a:pathLst>
                <a:path w="214122" h="322961">
                  <a:moveTo>
                    <a:pt x="138811" y="121285"/>
                  </a:moveTo>
                  <a:lnTo>
                    <a:pt x="185293" y="221742"/>
                  </a:lnTo>
                  <a:lnTo>
                    <a:pt x="214122" y="162814"/>
                  </a:lnTo>
                  <a:lnTo>
                    <a:pt x="138811" y="0"/>
                  </a:lnTo>
                  <a:lnTo>
                    <a:pt x="0" y="299974"/>
                  </a:lnTo>
                  <a:lnTo>
                    <a:pt x="45466" y="322961"/>
                  </a:lnTo>
                  <a:lnTo>
                    <a:pt x="138811" y="121285"/>
                  </a:lnTo>
                </a:path>
              </a:pathLst>
            </a:custGeom>
            <a:solidFill>
              <a:srgbClr val="355172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D33A1030-50F9-EB3E-2468-162C4EA633AD}"/>
                </a:ext>
              </a:extLst>
            </p:cNvPr>
            <p:cNvSpPr/>
            <p:nvPr/>
          </p:nvSpPr>
          <p:spPr>
            <a:xfrm>
              <a:off x="60833" y="76708"/>
              <a:ext cx="522351" cy="540639"/>
            </a:xfrm>
            <a:custGeom>
              <a:avLst/>
              <a:gdLst/>
              <a:ahLst/>
              <a:cxnLst/>
              <a:rect l="l" t="t" r="r" b="b"/>
              <a:pathLst>
                <a:path w="522351" h="540639">
                  <a:moveTo>
                    <a:pt x="522097" y="0"/>
                  </a:moveTo>
                  <a:lnTo>
                    <a:pt x="448818" y="149860"/>
                  </a:lnTo>
                  <a:lnTo>
                    <a:pt x="436880" y="174244"/>
                  </a:lnTo>
                  <a:lnTo>
                    <a:pt x="408051" y="233172"/>
                  </a:lnTo>
                  <a:lnTo>
                    <a:pt x="396113" y="257556"/>
                  </a:lnTo>
                  <a:lnTo>
                    <a:pt x="355981" y="339598"/>
                  </a:lnTo>
                  <a:cubicBezTo>
                    <a:pt x="351409" y="348996"/>
                    <a:pt x="343408" y="355981"/>
                    <a:pt x="333502" y="359283"/>
                  </a:cubicBezTo>
                  <a:cubicBezTo>
                    <a:pt x="329438" y="360680"/>
                    <a:pt x="325247" y="361315"/>
                    <a:pt x="321183" y="361315"/>
                  </a:cubicBezTo>
                  <a:cubicBezTo>
                    <a:pt x="315214" y="361315"/>
                    <a:pt x="309245" y="359918"/>
                    <a:pt x="303657" y="357124"/>
                  </a:cubicBezTo>
                  <a:lnTo>
                    <a:pt x="266827" y="338455"/>
                  </a:lnTo>
                  <a:lnTo>
                    <a:pt x="247904" y="328930"/>
                  </a:lnTo>
                  <a:lnTo>
                    <a:pt x="202438" y="305943"/>
                  </a:lnTo>
                  <a:lnTo>
                    <a:pt x="183515" y="296418"/>
                  </a:lnTo>
                  <a:lnTo>
                    <a:pt x="170561" y="289941"/>
                  </a:lnTo>
                  <a:cubicBezTo>
                    <a:pt x="157734" y="283464"/>
                    <a:pt x="144018" y="280162"/>
                    <a:pt x="130175" y="280162"/>
                  </a:cubicBezTo>
                  <a:cubicBezTo>
                    <a:pt x="120269" y="280162"/>
                    <a:pt x="110363" y="281813"/>
                    <a:pt x="100584" y="285242"/>
                  </a:cubicBezTo>
                  <a:cubicBezTo>
                    <a:pt x="77343" y="293243"/>
                    <a:pt x="58928" y="310007"/>
                    <a:pt x="48641" y="332232"/>
                  </a:cubicBezTo>
                  <a:lnTo>
                    <a:pt x="11049" y="413258"/>
                  </a:lnTo>
                  <a:cubicBezTo>
                    <a:pt x="889" y="435102"/>
                    <a:pt x="0" y="459613"/>
                    <a:pt x="8382" y="482219"/>
                  </a:cubicBezTo>
                  <a:cubicBezTo>
                    <a:pt x="16764" y="504825"/>
                    <a:pt x="33528" y="522732"/>
                    <a:pt x="55499" y="532638"/>
                  </a:cubicBezTo>
                  <a:cubicBezTo>
                    <a:pt x="67437" y="538099"/>
                    <a:pt x="79883" y="540639"/>
                    <a:pt x="92329" y="540639"/>
                  </a:cubicBezTo>
                  <a:cubicBezTo>
                    <a:pt x="126238" y="540639"/>
                    <a:pt x="158877" y="521335"/>
                    <a:pt x="173990" y="488696"/>
                  </a:cubicBezTo>
                  <a:lnTo>
                    <a:pt x="217678" y="394335"/>
                  </a:lnTo>
                  <a:lnTo>
                    <a:pt x="172212" y="371348"/>
                  </a:lnTo>
                  <a:lnTo>
                    <a:pt x="127762" y="467360"/>
                  </a:lnTo>
                  <a:cubicBezTo>
                    <a:pt x="121285" y="481457"/>
                    <a:pt x="107188" y="489839"/>
                    <a:pt x="92456" y="489839"/>
                  </a:cubicBezTo>
                  <a:cubicBezTo>
                    <a:pt x="87122" y="489839"/>
                    <a:pt x="81661" y="488696"/>
                    <a:pt x="76581" y="486410"/>
                  </a:cubicBezTo>
                  <a:cubicBezTo>
                    <a:pt x="67056" y="482092"/>
                    <a:pt x="59817" y="474345"/>
                    <a:pt x="56261" y="464566"/>
                  </a:cubicBezTo>
                  <a:cubicBezTo>
                    <a:pt x="52705" y="454787"/>
                    <a:pt x="53086" y="444246"/>
                    <a:pt x="57404" y="434721"/>
                  </a:cubicBezTo>
                  <a:lnTo>
                    <a:pt x="94996" y="353568"/>
                  </a:lnTo>
                  <a:cubicBezTo>
                    <a:pt x="99441" y="343916"/>
                    <a:pt x="107442" y="336677"/>
                    <a:pt x="117475" y="333248"/>
                  </a:cubicBezTo>
                  <a:cubicBezTo>
                    <a:pt x="121666" y="331851"/>
                    <a:pt x="125984" y="331089"/>
                    <a:pt x="130302" y="331089"/>
                  </a:cubicBezTo>
                  <a:cubicBezTo>
                    <a:pt x="136271" y="331089"/>
                    <a:pt x="142240" y="332486"/>
                    <a:pt x="147828" y="335280"/>
                  </a:cubicBezTo>
                  <a:lnTo>
                    <a:pt x="162306" y="342646"/>
                  </a:lnTo>
                  <a:lnTo>
                    <a:pt x="181229" y="352171"/>
                  </a:lnTo>
                  <a:lnTo>
                    <a:pt x="226695" y="375158"/>
                  </a:lnTo>
                  <a:lnTo>
                    <a:pt x="245618" y="384683"/>
                  </a:lnTo>
                  <a:lnTo>
                    <a:pt x="280797" y="402463"/>
                  </a:lnTo>
                  <a:cubicBezTo>
                    <a:pt x="293624" y="408940"/>
                    <a:pt x="307340" y="412242"/>
                    <a:pt x="321183" y="412242"/>
                  </a:cubicBezTo>
                  <a:cubicBezTo>
                    <a:pt x="330835" y="412242"/>
                    <a:pt x="340360" y="410718"/>
                    <a:pt x="349758" y="407543"/>
                  </a:cubicBezTo>
                  <a:cubicBezTo>
                    <a:pt x="372745" y="399923"/>
                    <a:pt x="391160" y="383667"/>
                    <a:pt x="401828" y="361950"/>
                  </a:cubicBezTo>
                  <a:lnTo>
                    <a:pt x="423799" y="317119"/>
                  </a:lnTo>
                  <a:lnTo>
                    <a:pt x="435737" y="292735"/>
                  </a:lnTo>
                  <a:lnTo>
                    <a:pt x="464566" y="233807"/>
                  </a:lnTo>
                  <a:lnTo>
                    <a:pt x="476504" y="209423"/>
                  </a:lnTo>
                  <a:lnTo>
                    <a:pt x="500888" y="159639"/>
                  </a:lnTo>
                  <a:lnTo>
                    <a:pt x="522351" y="210439"/>
                  </a:lnTo>
                  <a:lnTo>
                    <a:pt x="522351" y="0"/>
                  </a:lnTo>
                  <a:close/>
                </a:path>
              </a:pathLst>
            </a:custGeom>
            <a:solidFill>
              <a:srgbClr val="4C7268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C5F30251-1D5B-182B-CCD7-6700EFF9B997}"/>
              </a:ext>
            </a:extLst>
          </p:cNvPr>
          <p:cNvSpPr/>
          <p:nvPr/>
        </p:nvSpPr>
        <p:spPr>
          <a:xfrm>
            <a:off x="14656232" y="9244012"/>
            <a:ext cx="3631768" cy="28575"/>
          </a:xfrm>
          <a:custGeom>
            <a:avLst/>
            <a:gdLst/>
            <a:ahLst/>
            <a:cxnLst/>
            <a:rect l="l" t="t" r="r" b="b"/>
            <a:pathLst>
              <a:path w="3631768" h="28575">
                <a:moveTo>
                  <a:pt x="0" y="0"/>
                </a:moveTo>
                <a:lnTo>
                  <a:pt x="3631768" y="0"/>
                </a:lnTo>
                <a:lnTo>
                  <a:pt x="3631768" y="28576"/>
                </a:lnTo>
                <a:lnTo>
                  <a:pt x="0" y="28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CE3ED8F0-7505-485E-3D7F-9BB466CD2B86}"/>
              </a:ext>
            </a:extLst>
          </p:cNvPr>
          <p:cNvSpPr/>
          <p:nvPr/>
        </p:nvSpPr>
        <p:spPr>
          <a:xfrm>
            <a:off x="1118044" y="1601448"/>
            <a:ext cx="1648873" cy="28575"/>
          </a:xfrm>
          <a:custGeom>
            <a:avLst/>
            <a:gdLst/>
            <a:ahLst/>
            <a:cxnLst/>
            <a:rect l="l" t="t" r="r" b="b"/>
            <a:pathLst>
              <a:path w="1648873" h="28575">
                <a:moveTo>
                  <a:pt x="0" y="0"/>
                </a:moveTo>
                <a:lnTo>
                  <a:pt x="1648873" y="0"/>
                </a:lnTo>
                <a:lnTo>
                  <a:pt x="1648873" y="28575"/>
                </a:lnTo>
                <a:lnTo>
                  <a:pt x="0" y="285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28" name="Group 7">
            <a:extLst>
              <a:ext uri="{FF2B5EF4-FFF2-40B4-BE49-F238E27FC236}">
                <a16:creationId xmlns:a16="http://schemas.microsoft.com/office/drawing/2014/main" id="{DCDC9F16-D59C-B675-0E8F-27D81D5F23EA}"/>
              </a:ext>
            </a:extLst>
          </p:cNvPr>
          <p:cNvGrpSpPr>
            <a:grpSpLocks noChangeAspect="1"/>
          </p:cNvGrpSpPr>
          <p:nvPr/>
        </p:nvGrpSpPr>
        <p:grpSpPr>
          <a:xfrm>
            <a:off x="14014714" y="1418253"/>
            <a:ext cx="3025226" cy="19050"/>
            <a:chOff x="0" y="0"/>
            <a:chExt cx="3025229" cy="19050"/>
          </a:xfrm>
        </p:grpSpPr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2B8E5211-710D-4A8F-9365-B836D54BF27E}"/>
                </a:ext>
              </a:extLst>
            </p:cNvPr>
            <p:cNvSpPr/>
            <p:nvPr/>
          </p:nvSpPr>
          <p:spPr>
            <a:xfrm>
              <a:off x="0" y="0"/>
              <a:ext cx="3025267" cy="19050"/>
            </a:xfrm>
            <a:custGeom>
              <a:avLst/>
              <a:gdLst/>
              <a:ahLst/>
              <a:cxnLst/>
              <a:rect l="l" t="t" r="r" b="b"/>
              <a:pathLst>
                <a:path w="3025267" h="19050">
                  <a:moveTo>
                    <a:pt x="0" y="0"/>
                  </a:moveTo>
                  <a:lnTo>
                    <a:pt x="3025267" y="0"/>
                  </a:lnTo>
                  <a:lnTo>
                    <a:pt x="3025267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30" name="Freeform 9">
            <a:extLst>
              <a:ext uri="{FF2B5EF4-FFF2-40B4-BE49-F238E27FC236}">
                <a16:creationId xmlns:a16="http://schemas.microsoft.com/office/drawing/2014/main" id="{9F81019C-76C4-2C9A-E5BA-BF644125CCFE}"/>
              </a:ext>
            </a:extLst>
          </p:cNvPr>
          <p:cNvSpPr/>
          <p:nvPr/>
        </p:nvSpPr>
        <p:spPr>
          <a:xfrm>
            <a:off x="15507376" y="1587160"/>
            <a:ext cx="1648873" cy="28575"/>
          </a:xfrm>
          <a:custGeom>
            <a:avLst/>
            <a:gdLst/>
            <a:ahLst/>
            <a:cxnLst/>
            <a:rect l="l" t="t" r="r" b="b"/>
            <a:pathLst>
              <a:path w="1648873" h="28575">
                <a:moveTo>
                  <a:pt x="0" y="0"/>
                </a:moveTo>
                <a:lnTo>
                  <a:pt x="1648873" y="0"/>
                </a:lnTo>
                <a:lnTo>
                  <a:pt x="1648873" y="28575"/>
                </a:lnTo>
                <a:lnTo>
                  <a:pt x="0" y="285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1" name="TextBox 10">
            <a:extLst>
              <a:ext uri="{FF2B5EF4-FFF2-40B4-BE49-F238E27FC236}">
                <a16:creationId xmlns:a16="http://schemas.microsoft.com/office/drawing/2014/main" id="{A9B87B23-2320-4708-BC63-CA14C372E2FB}"/>
              </a:ext>
            </a:extLst>
          </p:cNvPr>
          <p:cNvSpPr txBox="1"/>
          <p:nvPr/>
        </p:nvSpPr>
        <p:spPr>
          <a:xfrm>
            <a:off x="1118044" y="1187615"/>
            <a:ext cx="3701405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spc="179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rPr>
              <a:t>AURORA CAPITAL MANAGEMENT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7ABBC6DA-0F17-8FA6-DB6E-A411C1A7D095}"/>
              </a:ext>
            </a:extLst>
          </p:cNvPr>
          <p:cNvSpPr txBox="1"/>
          <p:nvPr/>
        </p:nvSpPr>
        <p:spPr>
          <a:xfrm>
            <a:off x="14014714" y="1179338"/>
            <a:ext cx="3921108" cy="5404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 spc="143">
                <a:latin typeface="Arial"/>
                <a:ea typeface="Arial"/>
                <a:cs typeface="Arial"/>
                <a:sym typeface="Arial"/>
                <a:hlinkClick r:id="rId7" tooltip="https://elvebs.github.io/AuroraCapm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HTTPS://AURORACAPM.CH</a:t>
            </a:r>
          </a:p>
          <a:p>
            <a:pPr algn="l">
              <a:lnSpc>
                <a:spcPts val="2239"/>
              </a:lnSpc>
            </a:pPr>
            <a:endParaRPr lang="en-US" sz="1599" spc="143">
              <a:solidFill>
                <a:srgbClr val="1C1C1C"/>
              </a:solidFill>
              <a:latin typeface="Arial"/>
              <a:ea typeface="Arial"/>
              <a:cs typeface="Arial"/>
              <a:sym typeface="Arial"/>
              <a:hlinkClick r:id="rId7" tooltip="https://elvebs.github.io/AuroraCapm/"/>
            </a:endParaRPr>
          </a:p>
        </p:txBody>
      </p:sp>
      <p:sp>
        <p:nvSpPr>
          <p:cNvPr id="33" name="TextBox 12">
            <a:extLst>
              <a:ext uri="{FF2B5EF4-FFF2-40B4-BE49-F238E27FC236}">
                <a16:creationId xmlns:a16="http://schemas.microsoft.com/office/drawing/2014/main" id="{EA303985-599B-A194-0A78-5A0B369DF99A}"/>
              </a:ext>
            </a:extLst>
          </p:cNvPr>
          <p:cNvSpPr txBox="1"/>
          <p:nvPr/>
        </p:nvSpPr>
        <p:spPr>
          <a:xfrm>
            <a:off x="4819449" y="1175086"/>
            <a:ext cx="8141799" cy="1372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40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BACKTEST &amp; OPTIMIZATION OF EQUITY ALLOCATION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421265C-076A-F3DE-713B-BD31A9B2A144}"/>
              </a:ext>
            </a:extLst>
          </p:cNvPr>
          <p:cNvSpPr txBox="1"/>
          <p:nvPr/>
        </p:nvSpPr>
        <p:spPr>
          <a:xfrm>
            <a:off x="9392670" y="3566555"/>
            <a:ext cx="7949934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noProof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1. Information Ratio Optimization</a:t>
            </a:r>
            <a:endParaRPr lang="en-GB" noProof="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r>
              <a:rPr lang="en-GB" noProof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• Conducted using our </a:t>
            </a:r>
            <a:r>
              <a:rPr lang="en-GB" b="1" noProof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proprietary Python package</a:t>
            </a:r>
            <a:r>
              <a:rPr lang="en-GB" noProof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.</a:t>
            </a:r>
            <a:endParaRPr lang="en-GB" noProof="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r>
              <a:rPr lang="en-GB" noProof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• Focused on fine-tuning portfolio composition against the </a:t>
            </a:r>
            <a:r>
              <a:rPr lang="en-GB" b="1" noProof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2023 benchmark</a:t>
            </a:r>
            <a:r>
              <a:rPr lang="en-GB" noProof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to maximize </a:t>
            </a:r>
            <a:r>
              <a:rPr lang="en-GB" b="1" noProof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risk-adjusted returns</a:t>
            </a:r>
            <a:r>
              <a:rPr lang="en-GB" noProof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.</a:t>
            </a:r>
            <a:endParaRPr lang="en-GB" noProof="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endParaRPr lang="en-GB" noProof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noProof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2. Out-of-Sample Analysis</a:t>
            </a:r>
            <a:endParaRPr lang="en-GB" noProof="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r>
              <a:rPr lang="en-GB" noProof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• Tested the optimized portfolio in </a:t>
            </a:r>
            <a:r>
              <a:rPr lang="en-GB" b="1" noProof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2024</a:t>
            </a:r>
            <a:r>
              <a:rPr lang="en-GB" noProof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to evaluate performance in a </a:t>
            </a:r>
            <a:r>
              <a:rPr lang="en-GB" b="1" noProof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different market environment</a:t>
            </a:r>
            <a:r>
              <a:rPr lang="en-GB" noProof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.</a:t>
            </a:r>
            <a:endParaRPr lang="en-GB" noProof="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r>
              <a:rPr lang="en-GB" noProof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• Ensures the strategy is both </a:t>
            </a:r>
            <a:r>
              <a:rPr lang="en-GB" b="1" noProof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theoretically sound</a:t>
            </a:r>
            <a:r>
              <a:rPr lang="en-GB" noProof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and </a:t>
            </a:r>
            <a:r>
              <a:rPr lang="en-GB" b="1" noProof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empirically validated</a:t>
            </a:r>
            <a:r>
              <a:rPr lang="en-GB" noProof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.</a:t>
            </a:r>
            <a:endParaRPr lang="en-GB" noProof="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endParaRPr lang="en-GB" noProof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noProof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3. Performance Results</a:t>
            </a:r>
            <a:endParaRPr lang="en-GB" noProof="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r>
              <a:rPr lang="en-GB" noProof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• </a:t>
            </a:r>
            <a:r>
              <a:rPr lang="en-GB" b="1" noProof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Equally Weighted Portfolio (2023 in-sample):</a:t>
            </a:r>
            <a:r>
              <a:rPr lang="en-GB" noProof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Information Ratio of </a:t>
            </a:r>
            <a:r>
              <a:rPr lang="en-GB" b="1" noProof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2.7</a:t>
            </a:r>
            <a:r>
              <a:rPr lang="en-GB" noProof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.</a:t>
            </a:r>
            <a:endParaRPr lang="en-GB" noProof="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r>
              <a:rPr lang="en-GB" noProof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• </a:t>
            </a:r>
            <a:r>
              <a:rPr lang="en-GB" b="1" noProof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Optimized Portfolio (2023 in-sample):</a:t>
            </a:r>
            <a:r>
              <a:rPr lang="en-GB" noProof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Information Ratio of </a:t>
            </a:r>
            <a:r>
              <a:rPr lang="en-GB" b="1" noProof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4.77</a:t>
            </a:r>
            <a:r>
              <a:rPr lang="en-GB" noProof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.</a:t>
            </a:r>
            <a:endParaRPr lang="en-GB" noProof="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r>
              <a:rPr lang="en-GB" noProof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• </a:t>
            </a:r>
            <a:r>
              <a:rPr lang="en-GB" b="1" noProof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Optimized Portfolio (2024 out-of-sample):</a:t>
            </a:r>
            <a:r>
              <a:rPr lang="en-GB" noProof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Information Ratio of </a:t>
            </a:r>
            <a:r>
              <a:rPr lang="en-GB" b="1" noProof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4.11</a:t>
            </a:r>
            <a:r>
              <a:rPr lang="en-GB" noProof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.</a:t>
            </a:r>
            <a:endParaRPr lang="en-GB" noProof="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endParaRPr lang="en-GB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2F5448-B353-CA6E-DCF0-899E16B43C38}"/>
              </a:ext>
            </a:extLst>
          </p:cNvPr>
          <p:cNvSpPr txBox="1"/>
          <p:nvPr/>
        </p:nvSpPr>
        <p:spPr>
          <a:xfrm>
            <a:off x="4572000" y="495883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CH"/>
          </a:p>
        </p:txBody>
      </p:sp>
      <p:pic>
        <p:nvPicPr>
          <p:cNvPr id="15" name="Picture 14" descr="A graph showing the growth of the stock market&#10;&#10;Description automatically generated">
            <a:extLst>
              <a:ext uri="{FF2B5EF4-FFF2-40B4-BE49-F238E27FC236}">
                <a16:creationId xmlns:a16="http://schemas.microsoft.com/office/drawing/2014/main" id="{D47DBBDB-C5EF-CDF2-900E-C2F0F29EBB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44" y="3566555"/>
            <a:ext cx="8141799" cy="551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22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C8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9270" y="114090"/>
            <a:ext cx="730720" cy="680914"/>
            <a:chOff x="0" y="0"/>
            <a:chExt cx="730720" cy="680910"/>
          </a:xfrm>
        </p:grpSpPr>
        <p:sp>
          <p:nvSpPr>
            <p:cNvPr id="3" name="Freeform 3"/>
            <p:cNvSpPr/>
            <p:nvPr/>
          </p:nvSpPr>
          <p:spPr>
            <a:xfrm>
              <a:off x="507746" y="335153"/>
              <a:ext cx="159512" cy="282194"/>
            </a:xfrm>
            <a:custGeom>
              <a:avLst/>
              <a:gdLst/>
              <a:ahLst/>
              <a:cxnLst/>
              <a:rect l="l" t="t" r="r" b="b"/>
              <a:pathLst>
                <a:path w="159512" h="282194">
                  <a:moveTo>
                    <a:pt x="28829" y="0"/>
                  </a:moveTo>
                  <a:lnTo>
                    <a:pt x="0" y="58928"/>
                  </a:lnTo>
                  <a:lnTo>
                    <a:pt x="103378" y="282194"/>
                  </a:lnTo>
                  <a:lnTo>
                    <a:pt x="159512" y="282194"/>
                  </a:lnTo>
                  <a:lnTo>
                    <a:pt x="28829" y="0"/>
                  </a:lnTo>
                </a:path>
              </a:pathLst>
            </a:custGeom>
            <a:solidFill>
              <a:srgbClr val="355172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Freeform 4"/>
            <p:cNvSpPr/>
            <p:nvPr/>
          </p:nvSpPr>
          <p:spPr>
            <a:xfrm>
              <a:off x="272034" y="63500"/>
              <a:ext cx="214122" cy="322961"/>
            </a:xfrm>
            <a:custGeom>
              <a:avLst/>
              <a:gdLst/>
              <a:ahLst/>
              <a:cxnLst/>
              <a:rect l="l" t="t" r="r" b="b"/>
              <a:pathLst>
                <a:path w="214122" h="322961">
                  <a:moveTo>
                    <a:pt x="138811" y="121285"/>
                  </a:moveTo>
                  <a:lnTo>
                    <a:pt x="185293" y="221742"/>
                  </a:lnTo>
                  <a:lnTo>
                    <a:pt x="214122" y="162814"/>
                  </a:lnTo>
                  <a:lnTo>
                    <a:pt x="138811" y="0"/>
                  </a:lnTo>
                  <a:lnTo>
                    <a:pt x="0" y="299974"/>
                  </a:lnTo>
                  <a:lnTo>
                    <a:pt x="45466" y="322961"/>
                  </a:lnTo>
                  <a:lnTo>
                    <a:pt x="138811" y="121285"/>
                  </a:lnTo>
                </a:path>
              </a:pathLst>
            </a:custGeom>
            <a:solidFill>
              <a:srgbClr val="355172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5" name="Freeform 5"/>
            <p:cNvSpPr/>
            <p:nvPr/>
          </p:nvSpPr>
          <p:spPr>
            <a:xfrm>
              <a:off x="60833" y="76708"/>
              <a:ext cx="522351" cy="540639"/>
            </a:xfrm>
            <a:custGeom>
              <a:avLst/>
              <a:gdLst/>
              <a:ahLst/>
              <a:cxnLst/>
              <a:rect l="l" t="t" r="r" b="b"/>
              <a:pathLst>
                <a:path w="522351" h="540639">
                  <a:moveTo>
                    <a:pt x="522097" y="0"/>
                  </a:moveTo>
                  <a:lnTo>
                    <a:pt x="448818" y="149860"/>
                  </a:lnTo>
                  <a:lnTo>
                    <a:pt x="436880" y="174244"/>
                  </a:lnTo>
                  <a:lnTo>
                    <a:pt x="408051" y="233172"/>
                  </a:lnTo>
                  <a:lnTo>
                    <a:pt x="396113" y="257556"/>
                  </a:lnTo>
                  <a:lnTo>
                    <a:pt x="355981" y="339598"/>
                  </a:lnTo>
                  <a:cubicBezTo>
                    <a:pt x="351409" y="348996"/>
                    <a:pt x="343408" y="355981"/>
                    <a:pt x="333502" y="359283"/>
                  </a:cubicBezTo>
                  <a:cubicBezTo>
                    <a:pt x="329438" y="360680"/>
                    <a:pt x="325247" y="361315"/>
                    <a:pt x="321183" y="361315"/>
                  </a:cubicBezTo>
                  <a:cubicBezTo>
                    <a:pt x="315214" y="361315"/>
                    <a:pt x="309245" y="359918"/>
                    <a:pt x="303657" y="357124"/>
                  </a:cubicBezTo>
                  <a:lnTo>
                    <a:pt x="266827" y="338455"/>
                  </a:lnTo>
                  <a:lnTo>
                    <a:pt x="247904" y="328930"/>
                  </a:lnTo>
                  <a:lnTo>
                    <a:pt x="202438" y="305943"/>
                  </a:lnTo>
                  <a:lnTo>
                    <a:pt x="183515" y="296418"/>
                  </a:lnTo>
                  <a:lnTo>
                    <a:pt x="170561" y="289941"/>
                  </a:lnTo>
                  <a:cubicBezTo>
                    <a:pt x="157734" y="283464"/>
                    <a:pt x="144018" y="280162"/>
                    <a:pt x="130175" y="280162"/>
                  </a:cubicBezTo>
                  <a:cubicBezTo>
                    <a:pt x="120269" y="280162"/>
                    <a:pt x="110363" y="281813"/>
                    <a:pt x="100584" y="285242"/>
                  </a:cubicBezTo>
                  <a:cubicBezTo>
                    <a:pt x="77343" y="293243"/>
                    <a:pt x="58928" y="310007"/>
                    <a:pt x="48641" y="332232"/>
                  </a:cubicBezTo>
                  <a:lnTo>
                    <a:pt x="11049" y="413258"/>
                  </a:lnTo>
                  <a:cubicBezTo>
                    <a:pt x="889" y="435102"/>
                    <a:pt x="0" y="459613"/>
                    <a:pt x="8382" y="482219"/>
                  </a:cubicBezTo>
                  <a:cubicBezTo>
                    <a:pt x="16764" y="504825"/>
                    <a:pt x="33528" y="522732"/>
                    <a:pt x="55499" y="532638"/>
                  </a:cubicBezTo>
                  <a:cubicBezTo>
                    <a:pt x="67437" y="538099"/>
                    <a:pt x="79883" y="540639"/>
                    <a:pt x="92329" y="540639"/>
                  </a:cubicBezTo>
                  <a:cubicBezTo>
                    <a:pt x="126238" y="540639"/>
                    <a:pt x="158877" y="521335"/>
                    <a:pt x="173990" y="488696"/>
                  </a:cubicBezTo>
                  <a:lnTo>
                    <a:pt x="217678" y="394335"/>
                  </a:lnTo>
                  <a:lnTo>
                    <a:pt x="172212" y="371348"/>
                  </a:lnTo>
                  <a:lnTo>
                    <a:pt x="127762" y="467360"/>
                  </a:lnTo>
                  <a:cubicBezTo>
                    <a:pt x="121285" y="481457"/>
                    <a:pt x="107188" y="489839"/>
                    <a:pt x="92456" y="489839"/>
                  </a:cubicBezTo>
                  <a:cubicBezTo>
                    <a:pt x="87122" y="489839"/>
                    <a:pt x="81661" y="488696"/>
                    <a:pt x="76581" y="486410"/>
                  </a:cubicBezTo>
                  <a:cubicBezTo>
                    <a:pt x="67056" y="482092"/>
                    <a:pt x="59817" y="474345"/>
                    <a:pt x="56261" y="464566"/>
                  </a:cubicBezTo>
                  <a:cubicBezTo>
                    <a:pt x="52705" y="454787"/>
                    <a:pt x="53086" y="444246"/>
                    <a:pt x="57404" y="434721"/>
                  </a:cubicBezTo>
                  <a:lnTo>
                    <a:pt x="94996" y="353568"/>
                  </a:lnTo>
                  <a:cubicBezTo>
                    <a:pt x="99441" y="343916"/>
                    <a:pt x="107442" y="336677"/>
                    <a:pt x="117475" y="333248"/>
                  </a:cubicBezTo>
                  <a:cubicBezTo>
                    <a:pt x="121666" y="331851"/>
                    <a:pt x="125984" y="331089"/>
                    <a:pt x="130302" y="331089"/>
                  </a:cubicBezTo>
                  <a:cubicBezTo>
                    <a:pt x="136271" y="331089"/>
                    <a:pt x="142240" y="332486"/>
                    <a:pt x="147828" y="335280"/>
                  </a:cubicBezTo>
                  <a:lnTo>
                    <a:pt x="162306" y="342646"/>
                  </a:lnTo>
                  <a:lnTo>
                    <a:pt x="181229" y="352171"/>
                  </a:lnTo>
                  <a:lnTo>
                    <a:pt x="226695" y="375158"/>
                  </a:lnTo>
                  <a:lnTo>
                    <a:pt x="245618" y="384683"/>
                  </a:lnTo>
                  <a:lnTo>
                    <a:pt x="280797" y="402463"/>
                  </a:lnTo>
                  <a:cubicBezTo>
                    <a:pt x="293624" y="408940"/>
                    <a:pt x="307340" y="412242"/>
                    <a:pt x="321183" y="412242"/>
                  </a:cubicBezTo>
                  <a:cubicBezTo>
                    <a:pt x="330835" y="412242"/>
                    <a:pt x="340360" y="410718"/>
                    <a:pt x="349758" y="407543"/>
                  </a:cubicBezTo>
                  <a:cubicBezTo>
                    <a:pt x="372745" y="399923"/>
                    <a:pt x="391160" y="383667"/>
                    <a:pt x="401828" y="361950"/>
                  </a:cubicBezTo>
                  <a:lnTo>
                    <a:pt x="423799" y="317119"/>
                  </a:lnTo>
                  <a:lnTo>
                    <a:pt x="435737" y="292735"/>
                  </a:lnTo>
                  <a:lnTo>
                    <a:pt x="464566" y="233807"/>
                  </a:lnTo>
                  <a:lnTo>
                    <a:pt x="476504" y="209423"/>
                  </a:lnTo>
                  <a:lnTo>
                    <a:pt x="500888" y="159639"/>
                  </a:lnTo>
                  <a:lnTo>
                    <a:pt x="522351" y="210439"/>
                  </a:lnTo>
                  <a:lnTo>
                    <a:pt x="522351" y="0"/>
                  </a:lnTo>
                  <a:close/>
                </a:path>
              </a:pathLst>
            </a:custGeom>
            <a:solidFill>
              <a:srgbClr val="4C7268"/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513580" y="9185910"/>
            <a:ext cx="3025226" cy="19050"/>
            <a:chOff x="0" y="0"/>
            <a:chExt cx="3025229" cy="190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25267" cy="19050"/>
            </a:xfrm>
            <a:custGeom>
              <a:avLst/>
              <a:gdLst/>
              <a:ahLst/>
              <a:cxnLst/>
              <a:rect l="l" t="t" r="r" b="b"/>
              <a:pathLst>
                <a:path w="3025267" h="19050">
                  <a:moveTo>
                    <a:pt x="0" y="0"/>
                  </a:moveTo>
                  <a:lnTo>
                    <a:pt x="3025267" y="0"/>
                  </a:lnTo>
                  <a:lnTo>
                    <a:pt x="3025267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8" name="Freeform 8"/>
          <p:cNvSpPr/>
          <p:nvPr/>
        </p:nvSpPr>
        <p:spPr>
          <a:xfrm>
            <a:off x="1513580" y="1599562"/>
            <a:ext cx="1648873" cy="28575"/>
          </a:xfrm>
          <a:custGeom>
            <a:avLst/>
            <a:gdLst/>
            <a:ahLst/>
            <a:cxnLst/>
            <a:rect l="l" t="t" r="r" b="b"/>
            <a:pathLst>
              <a:path w="1648873" h="28575">
                <a:moveTo>
                  <a:pt x="0" y="0"/>
                </a:moveTo>
                <a:lnTo>
                  <a:pt x="1648872" y="0"/>
                </a:lnTo>
                <a:lnTo>
                  <a:pt x="1648872" y="28575"/>
                </a:lnTo>
                <a:lnTo>
                  <a:pt x="0" y="285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9144000" y="-63503"/>
            <a:ext cx="9207493" cy="10413997"/>
          </a:xfrm>
          <a:custGeom>
            <a:avLst/>
            <a:gdLst/>
            <a:ahLst/>
            <a:cxnLst/>
            <a:rect l="l" t="t" r="r" b="b"/>
            <a:pathLst>
              <a:path w="9846859" h="10413997">
                <a:moveTo>
                  <a:pt x="0" y="0"/>
                </a:moveTo>
                <a:lnTo>
                  <a:pt x="9846860" y="0"/>
                </a:lnTo>
                <a:lnTo>
                  <a:pt x="9846860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TextBox 10"/>
          <p:cNvSpPr txBox="1"/>
          <p:nvPr/>
        </p:nvSpPr>
        <p:spPr>
          <a:xfrm>
            <a:off x="2338016" y="1911523"/>
            <a:ext cx="4699181" cy="63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99"/>
              </a:lnSpc>
            </a:pPr>
            <a:r>
              <a:rPr lang="en-US" sz="40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ETF PORTFOLIO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13580" y="1202084"/>
            <a:ext cx="3701405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spc="179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rPr>
              <a:t>AURORA CAPITAL MANAGEMENT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9D0354-8998-F5FE-D53C-C0F1D1495765}"/>
              </a:ext>
            </a:extLst>
          </p:cNvPr>
          <p:cNvSpPr txBox="1"/>
          <p:nvPr/>
        </p:nvSpPr>
        <p:spPr>
          <a:xfrm>
            <a:off x="1179720" y="2829571"/>
            <a:ext cx="7467015" cy="57015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 noProof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Top Holdings:</a:t>
            </a:r>
            <a:endParaRPr lang="en-GB" noProof="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r>
              <a:rPr lang="en-GB" noProof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1. </a:t>
            </a:r>
            <a:r>
              <a:rPr lang="en-GB" b="1" noProof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Vanguard Real Estate ETF (VNQ):</a:t>
            </a:r>
            <a:r>
              <a:rPr lang="en-GB" noProof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Tracks the performance of the MSCI US IMI 25/50 Real Estate Index, focused on real estate investments.</a:t>
            </a:r>
            <a:endParaRPr lang="en-GB" noProof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noProof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r>
              <a:rPr lang="en-GB" noProof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2. </a:t>
            </a:r>
            <a:r>
              <a:rPr lang="en-GB" b="1" noProof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iShares MSCI USA Min Vol Factor ETF (USMV):</a:t>
            </a:r>
            <a:r>
              <a:rPr lang="en-GB" noProof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Composed of U.S. equities with lower volatility characteristics compared to the broader U.S. equity market.</a:t>
            </a:r>
            <a:endParaRPr lang="en-GB" noProof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noProof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algn="l"/>
            <a:r>
              <a:rPr lang="en-GB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3. </a:t>
            </a:r>
            <a:r>
              <a:rPr lang="en-US" b="1" i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Tortoise North American Pipeline Fund (TPYP)</a:t>
            </a:r>
            <a:r>
              <a:rPr lang="en-US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Tortoise North</a:t>
            </a:r>
          </a:p>
          <a:p>
            <a:pPr algn="l"/>
            <a:r>
              <a:rPr lang="en-US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American Pipeline Fund uses a passive management approach and</a:t>
            </a:r>
          </a:p>
          <a:p>
            <a:pPr algn="l"/>
            <a:r>
              <a:rPr lang="en-US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seeks to track the total return performance of the Tortoise North American Pipeline Index</a:t>
            </a:r>
          </a:p>
          <a:p>
            <a:pPr algn="l"/>
            <a:endParaRPr lang="en-US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ts val="2700"/>
              </a:lnSpc>
            </a:pPr>
            <a:r>
              <a:rPr lang="en-GB" b="1" noProof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Key Portfolio Changes:</a:t>
            </a:r>
            <a:endParaRPr lang="en-GB" noProof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noProof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• </a:t>
            </a:r>
            <a:r>
              <a:rPr lang="en-GB" b="1" noProof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Gold Adjustment:</a:t>
            </a:r>
            <a:r>
              <a:rPr lang="en-GB" noProof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Successfully reduced the position in SGLD to </a:t>
            </a:r>
            <a:r>
              <a:rPr lang="en-GB" b="1" noProof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7.94%</a:t>
            </a:r>
            <a:r>
              <a:rPr lang="en-GB" noProof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(from </a:t>
            </a:r>
            <a:r>
              <a:rPr lang="en-CH" b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14.952%</a:t>
            </a:r>
            <a:r>
              <a:rPr lang="en-GB" noProof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) in the second round to comply with guideline limitations.</a:t>
            </a:r>
            <a:endParaRPr lang="en-GB" noProof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noProof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r>
              <a:rPr lang="en-GB" noProof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• </a:t>
            </a:r>
            <a:r>
              <a:rPr lang="en-GB" b="1" noProof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ARGT Stability:</a:t>
            </a:r>
            <a:r>
              <a:rPr lang="en-GB" noProof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Maintained a consistent allocation to ARGT at </a:t>
            </a:r>
            <a:r>
              <a:rPr lang="en-GB" b="1" noProof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6.09%</a:t>
            </a:r>
            <a:r>
              <a:rPr lang="en-GB" noProof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. </a:t>
            </a:r>
            <a:endParaRPr lang="en-GB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Immagine 17" descr="Immagine che contiene cerchio, compact disk, Policromia, Dispositivo di archiviazione dati&#10;&#10;Descrizione generata automaticamente">
            <a:extLst>
              <a:ext uri="{FF2B5EF4-FFF2-40B4-BE49-F238E27FC236}">
                <a16:creationId xmlns:a16="http://schemas.microsoft.com/office/drawing/2014/main" id="{38BD0567-C7B1-8451-4F02-10558638BC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3955" y="500553"/>
            <a:ext cx="15981089" cy="91297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DF67DEC-822E-FF47-A519-F56FFFEF693D}"/>
              </a:ext>
            </a:extLst>
          </p:cNvPr>
          <p:cNvSpPr txBox="1"/>
          <p:nvPr/>
        </p:nvSpPr>
        <p:spPr>
          <a:xfrm>
            <a:off x="14704142" y="9205244"/>
            <a:ext cx="10942982" cy="638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39"/>
              </a:lnSpc>
            </a:pPr>
            <a:r>
              <a:rPr lang="en-US" sz="1800" spc="143">
                <a:latin typeface="Arial"/>
                <a:ea typeface="Arial"/>
                <a:cs typeface="Arial"/>
                <a:sym typeface="Arial"/>
                <a:hlinkClick r:id="rId7" tooltip="https://elvebs.github.io/AuroraCapm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HTTPS://AURORACAPM.CH</a:t>
            </a:r>
          </a:p>
          <a:p>
            <a:pPr algn="l">
              <a:lnSpc>
                <a:spcPts val="2239"/>
              </a:lnSpc>
            </a:pPr>
            <a:endParaRPr lang="en-US" sz="1800" spc="143">
              <a:solidFill>
                <a:srgbClr val="1C1C1C"/>
              </a:solidFill>
              <a:latin typeface="Arial"/>
              <a:ea typeface="Arial"/>
              <a:cs typeface="Arial"/>
              <a:sym typeface="Arial"/>
              <a:hlinkClick r:id="rId7" tooltip="https://elvebs.github.io/AuroraCapm/"/>
            </a:endParaRPr>
          </a:p>
        </p:txBody>
      </p:sp>
    </p:spTree>
    <p:extLst>
      <p:ext uri="{BB962C8B-B14F-4D97-AF65-F5344CB8AC3E}">
        <p14:creationId xmlns:p14="http://schemas.microsoft.com/office/powerpoint/2010/main" val="1345320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C8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2315" y="-63503"/>
            <a:ext cx="9846859" cy="10413997"/>
          </a:xfrm>
          <a:custGeom>
            <a:avLst/>
            <a:gdLst/>
            <a:ahLst/>
            <a:cxnLst/>
            <a:rect l="l" t="t" r="r" b="b"/>
            <a:pathLst>
              <a:path w="9846859" h="10413997">
                <a:moveTo>
                  <a:pt x="0" y="0"/>
                </a:moveTo>
                <a:lnTo>
                  <a:pt x="9846860" y="0"/>
                </a:lnTo>
                <a:lnTo>
                  <a:pt x="9846860" y="10413997"/>
                </a:lnTo>
                <a:lnTo>
                  <a:pt x="0" y="10413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5195840" y="9392917"/>
            <a:ext cx="3025264" cy="19050"/>
            <a:chOff x="0" y="0"/>
            <a:chExt cx="3025267" cy="190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25267" cy="19050"/>
            </a:xfrm>
            <a:custGeom>
              <a:avLst/>
              <a:gdLst/>
              <a:ahLst/>
              <a:cxnLst/>
              <a:rect l="l" t="t" r="r" b="b"/>
              <a:pathLst>
                <a:path w="3025267" h="19050">
                  <a:moveTo>
                    <a:pt x="0" y="0"/>
                  </a:moveTo>
                  <a:lnTo>
                    <a:pt x="3025267" y="0"/>
                  </a:lnTo>
                  <a:lnTo>
                    <a:pt x="3025267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5" name="Freeform 5"/>
          <p:cNvSpPr/>
          <p:nvPr/>
        </p:nvSpPr>
        <p:spPr>
          <a:xfrm>
            <a:off x="13465959" y="1257300"/>
            <a:ext cx="1648873" cy="28575"/>
          </a:xfrm>
          <a:custGeom>
            <a:avLst/>
            <a:gdLst/>
            <a:ahLst/>
            <a:cxnLst/>
            <a:rect l="l" t="t" r="r" b="b"/>
            <a:pathLst>
              <a:path w="1648873" h="28575">
                <a:moveTo>
                  <a:pt x="0" y="0"/>
                </a:moveTo>
                <a:lnTo>
                  <a:pt x="1648873" y="0"/>
                </a:lnTo>
                <a:lnTo>
                  <a:pt x="1648873" y="28575"/>
                </a:lnTo>
                <a:lnTo>
                  <a:pt x="0" y="285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4200832" y="9109710"/>
            <a:ext cx="4087168" cy="28575"/>
            <a:chOff x="0" y="0"/>
            <a:chExt cx="4087165" cy="285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87114" cy="28575"/>
            </a:xfrm>
            <a:custGeom>
              <a:avLst/>
              <a:gdLst/>
              <a:ahLst/>
              <a:cxnLst/>
              <a:rect l="l" t="t" r="r" b="b"/>
              <a:pathLst>
                <a:path w="4087114" h="28575">
                  <a:moveTo>
                    <a:pt x="0" y="0"/>
                  </a:moveTo>
                  <a:lnTo>
                    <a:pt x="4087114" y="0"/>
                  </a:lnTo>
                  <a:lnTo>
                    <a:pt x="4087114" y="28575"/>
                  </a:lnTo>
                  <a:lnTo>
                    <a:pt x="0" y="28575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465959" y="970788"/>
            <a:ext cx="3701405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spc="179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rPr>
              <a:t>AURORA CAPITAL MANAGEMENT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195840" y="9154011"/>
            <a:ext cx="3067079" cy="540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 spc="143">
                <a:latin typeface="Arial"/>
                <a:ea typeface="Arial"/>
                <a:cs typeface="Arial"/>
                <a:sym typeface="Arial"/>
                <a:hlinkClick r:id="rId6" tooltip="https://elvebs.github.io/AuroraCapm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HTTPS://AURORACAPM.CH</a:t>
            </a:r>
          </a:p>
          <a:p>
            <a:pPr algn="l">
              <a:lnSpc>
                <a:spcPts val="2239"/>
              </a:lnSpc>
            </a:pPr>
            <a:endParaRPr lang="en-US" sz="1599" spc="143">
              <a:solidFill>
                <a:srgbClr val="1C1C1C"/>
              </a:solidFill>
              <a:latin typeface="Arial"/>
              <a:ea typeface="Arial"/>
              <a:cs typeface="Arial"/>
              <a:sym typeface="Arial"/>
              <a:hlinkClick r:id="rId6" tooltip="https://elvebs.github.io/AuroraCapm/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057901" y="1933283"/>
            <a:ext cx="6668390" cy="636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99"/>
              </a:lnSpc>
            </a:pPr>
            <a:r>
              <a:rPr lang="en-US" sz="39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SECTORIAL ALLOCATION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3A7CBF-B7D7-9773-6AC9-6A1F9389CA69}"/>
              </a:ext>
            </a:extLst>
          </p:cNvPr>
          <p:cNvSpPr txBox="1"/>
          <p:nvPr/>
        </p:nvSpPr>
        <p:spPr>
          <a:xfrm>
            <a:off x="10284775" y="3156760"/>
            <a:ext cx="6355032" cy="48013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GB" b="0" i="0" u="none" strike="noStrike">
                <a:effectLst/>
              </a:rPr>
              <a:t>This sectoral allocation reveals a strong emphasis on cyclical sectors, which comprise 48.62% of the portfolio. </a:t>
            </a:r>
            <a:br>
              <a:rPr lang="en-GB" b="0" i="0" u="none" strike="noStrike">
                <a:effectLst/>
              </a:rPr>
            </a:br>
            <a:br>
              <a:rPr lang="en-GB" b="0" i="0" u="none" strike="noStrike">
                <a:effectLst/>
              </a:rPr>
            </a:br>
            <a:r>
              <a:rPr lang="en-GB" b="1" i="0" u="none" strike="noStrike">
                <a:effectLst/>
              </a:rPr>
              <a:t>Real Estate</a:t>
            </a:r>
            <a:r>
              <a:rPr lang="en-GB" b="0" i="0" u="none" strike="noStrike">
                <a:effectLst/>
              </a:rPr>
              <a:t> stands out as the largest allocation within this category at 22.72%, followed by </a:t>
            </a:r>
            <a:r>
              <a:rPr lang="en-GB" b="1" i="0" u="none" strike="noStrike">
                <a:effectLst/>
              </a:rPr>
              <a:t>Consumer Cyclical </a:t>
            </a:r>
            <a:r>
              <a:rPr lang="en-GB" b="0" i="0" u="none" strike="noStrike">
                <a:effectLst/>
              </a:rPr>
              <a:t>at 16.05%. </a:t>
            </a:r>
            <a:br>
              <a:rPr lang="en-GB" b="0" i="0" u="none" strike="noStrike">
                <a:effectLst/>
              </a:rPr>
            </a:br>
            <a:endParaRPr lang="en-GB" b="0" i="0" u="none" strike="noStrike">
              <a:effectLst/>
            </a:endParaRPr>
          </a:p>
          <a:p>
            <a:pPr algn="just"/>
            <a:r>
              <a:rPr lang="en-GB" b="0" i="0" u="none" strike="noStrike">
                <a:effectLst/>
              </a:rPr>
              <a:t>Sensitive sectors make up 39.12% of the portfolio, with </a:t>
            </a:r>
            <a:r>
              <a:rPr lang="en-GB" b="1" i="0" u="none" strike="noStrike">
                <a:effectLst/>
              </a:rPr>
              <a:t>Energy</a:t>
            </a:r>
            <a:r>
              <a:rPr lang="en-GB" b="0" i="0" u="none" strike="noStrike">
                <a:effectLst/>
              </a:rPr>
              <a:t> being the most significant contributor at 15.44%, followed by </a:t>
            </a:r>
            <a:r>
              <a:rPr lang="en-GB" b="1" i="0" u="none" strike="noStrike">
                <a:effectLst/>
              </a:rPr>
              <a:t>Technology</a:t>
            </a:r>
            <a:r>
              <a:rPr lang="en-GB" b="0" i="0" u="none" strike="noStrike">
                <a:effectLst/>
              </a:rPr>
              <a:t> at 16.03%. </a:t>
            </a:r>
          </a:p>
          <a:p>
            <a:pPr algn="just"/>
            <a:endParaRPr lang="en-GB"/>
          </a:p>
          <a:p>
            <a:pPr algn="just"/>
            <a:r>
              <a:rPr lang="en-GB" b="1" i="0" u="none" strike="noStrike">
                <a:effectLst/>
              </a:rPr>
              <a:t>Defensive</a:t>
            </a:r>
            <a:r>
              <a:rPr lang="en-GB" b="0" i="0" u="none" strike="noStrike">
                <a:effectLst/>
              </a:rPr>
              <a:t> sectors constitute 12.26% of the portfolio, with a relatively even distribution across Utilities (5.13%), Consumer Defensive (3.83%), and Healthcare (3.30%). </a:t>
            </a:r>
          </a:p>
          <a:p>
            <a:pPr algn="just"/>
            <a:endParaRPr lang="en-GB"/>
          </a:p>
          <a:p>
            <a:pPr algn="just"/>
            <a:r>
              <a:rPr lang="en-GB" b="0" i="0" u="none" strike="noStrike">
                <a:effectLst/>
              </a:rPr>
              <a:t>Overall, the allocation reflects a preference for economically sensitive and growth-driven sectors, with a relatively modest focus on defensive areas.</a:t>
            </a:r>
            <a:endParaRPr lang="en-CH">
              <a:ea typeface="Calibri"/>
              <a:cs typeface="Calibri"/>
            </a:endParaRP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0497852C-D2B8-4740-059E-9EB8463FE2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92" y="1946856"/>
            <a:ext cx="11718463" cy="72071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11A5B481FF4704691C5A9880C6CDECB" ma:contentTypeVersion="9" ma:contentTypeDescription="Creare un nuovo documento." ma:contentTypeScope="" ma:versionID="4bee8683f05f37ea01423e50a982a01f">
  <xsd:schema xmlns:xsd="http://www.w3.org/2001/XMLSchema" xmlns:xs="http://www.w3.org/2001/XMLSchema" xmlns:p="http://schemas.microsoft.com/office/2006/metadata/properties" xmlns:ns3="7f5cb192-74f3-47f1-bef9-63c3e4288f43" xmlns:ns4="daaee5b0-2ae1-432c-b0c3-0672037f1729" targetNamespace="http://schemas.microsoft.com/office/2006/metadata/properties" ma:root="true" ma:fieldsID="bcafb8ab5f4d1a47287b2929078344bb" ns3:_="" ns4:_="">
    <xsd:import namespace="7f5cb192-74f3-47f1-bef9-63c3e4288f43"/>
    <xsd:import namespace="daaee5b0-2ae1-432c-b0c3-0672037f172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5cb192-74f3-47f1-bef9-63c3e4288f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aee5b0-2ae1-432c-b0c3-0672037f1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f5cb192-74f3-47f1-bef9-63c3e4288f4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233EBB1-E046-4619-85D1-0BDA4732CDF9}">
  <ds:schemaRefs>
    <ds:schemaRef ds:uri="7f5cb192-74f3-47f1-bef9-63c3e4288f43"/>
    <ds:schemaRef ds:uri="daaee5b0-2ae1-432c-b0c3-0672037f172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C34AD61-88A5-4272-9F9D-7AB1902B78BD}">
  <ds:schemaRefs>
    <ds:schemaRef ds:uri="http://www.w3.org/XML/1998/namespace"/>
    <ds:schemaRef ds:uri="http://schemas.microsoft.com/office/2006/documentManagement/types"/>
    <ds:schemaRef ds:uri="http://purl.org/dc/elements/1.1/"/>
    <ds:schemaRef ds:uri="daaee5b0-2ae1-432c-b0c3-0672037f1729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7f5cb192-74f3-47f1-bef9-63c3e4288f43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DA0785DC-837F-40CF-B3ED-CDCF35E4286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1260</Words>
  <Application>Microsoft Macintosh PowerPoint</Application>
  <PresentationFormat>Custom</PresentationFormat>
  <Paragraphs>132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Arial,Sans-Serif</vt:lpstr>
      <vt:lpstr>Arial</vt:lpstr>
      <vt:lpstr>TT Hoves Bold</vt:lpstr>
      <vt:lpstr>Arial Bold</vt:lpstr>
      <vt:lpstr>DM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ACM Group 7 DEC 2024.pdf</dc:title>
  <cp:lastModifiedBy>Elvebakk Sara</cp:lastModifiedBy>
  <cp:revision>1</cp:revision>
  <dcterms:created xsi:type="dcterms:W3CDTF">2006-08-16T00:00:00Z</dcterms:created>
  <dcterms:modified xsi:type="dcterms:W3CDTF">2024-12-06T10:41:30Z</dcterms:modified>
  <dc:identifier>DAGXIHUbfSA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0x010100711A5B481FF4704691C5A9880C6CDECB</vt:lpwstr>
  </property>
</Properties>
</file>